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43"/>
  </p:notesMasterIdLst>
  <p:sldIdLst>
    <p:sldId id="256" r:id="rId5"/>
    <p:sldId id="287" r:id="rId6"/>
    <p:sldId id="277" r:id="rId7"/>
    <p:sldId id="278" r:id="rId8"/>
    <p:sldId id="288" r:id="rId9"/>
    <p:sldId id="280" r:id="rId10"/>
    <p:sldId id="279" r:id="rId11"/>
    <p:sldId id="281" r:id="rId12"/>
    <p:sldId id="291" r:id="rId13"/>
    <p:sldId id="292" r:id="rId14"/>
    <p:sldId id="293" r:id="rId15"/>
    <p:sldId id="294" r:id="rId16"/>
    <p:sldId id="290" r:id="rId17"/>
    <p:sldId id="296" r:id="rId18"/>
    <p:sldId id="297" r:id="rId19"/>
    <p:sldId id="303" r:id="rId20"/>
    <p:sldId id="304" r:id="rId21"/>
    <p:sldId id="300" r:id="rId22"/>
    <p:sldId id="301" r:id="rId23"/>
    <p:sldId id="302" r:id="rId24"/>
    <p:sldId id="299" r:id="rId25"/>
    <p:sldId id="298" r:id="rId26"/>
    <p:sldId id="306" r:id="rId27"/>
    <p:sldId id="305" r:id="rId28"/>
    <p:sldId id="307" r:id="rId29"/>
    <p:sldId id="308" r:id="rId30"/>
    <p:sldId id="309" r:id="rId31"/>
    <p:sldId id="310" r:id="rId32"/>
    <p:sldId id="311" r:id="rId33"/>
    <p:sldId id="312" r:id="rId34"/>
    <p:sldId id="313" r:id="rId35"/>
    <p:sldId id="316" r:id="rId36"/>
    <p:sldId id="314" r:id="rId37"/>
    <p:sldId id="320" r:id="rId38"/>
    <p:sldId id="317" r:id="rId39"/>
    <p:sldId id="318" r:id="rId40"/>
    <p:sldId id="319" r:id="rId41"/>
    <p:sldId id="276" r:id="rId42"/>
  </p:sldIdLst>
  <p:sldSz cx="12192000" cy="6858000"/>
  <p:notesSz cx="6858000" cy="2181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Benson" initials="AB" lastIdx="23" clrIdx="0">
    <p:extLst>
      <p:ext uri="{19B8F6BF-5375-455C-9EA6-DF929625EA0E}">
        <p15:presenceInfo xmlns:p15="http://schemas.microsoft.com/office/powerpoint/2012/main" userId="S::a_benson@ducks.ca::58b1cdbe-8fda-49c4-8e2f-923ab35499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8AB3"/>
    <a:srgbClr val="455F51"/>
    <a:srgbClr val="183240"/>
    <a:srgbClr val="244C62"/>
    <a:srgbClr val="2C5D78"/>
    <a:srgbClr val="99CB38"/>
    <a:srgbClr val="D1E8A5"/>
    <a:srgbClr val="1B53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99EF1A-CCB2-442F-A817-00F9CAFD9298}" v="32" dt="2020-04-24T17:20:40.5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11" autoAdjust="0"/>
    <p:restoredTop sz="69375" autoAdjust="0"/>
  </p:normalViewPr>
  <p:slideViewPr>
    <p:cSldViewPr snapToGrid="0">
      <p:cViewPr varScale="1">
        <p:scale>
          <a:sx n="60" d="100"/>
          <a:sy n="60" d="100"/>
        </p:scale>
        <p:origin x="466" y="38"/>
      </p:cViewPr>
      <p:guideLst/>
    </p:cSldViewPr>
  </p:slideViewPr>
  <p:notesTextViewPr>
    <p:cViewPr>
      <p:scale>
        <a:sx n="1" d="1"/>
        <a:sy n="1" d="1"/>
      </p:scale>
      <p:origin x="0" y="0"/>
    </p:cViewPr>
  </p:notesTextViewPr>
  <p:sorterViewPr>
    <p:cViewPr>
      <p:scale>
        <a:sx n="30" d="100"/>
        <a:sy n="3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Benson" userId="S::a_benson@ducks.ca::58b1cdbe-8fda-49c4-8e2f-923ab35499f2" providerId="AD" clId="Web-{6899EF1A-CCB2-442F-A817-00F9CAFD9298}"/>
    <pc:docChg chg="">
      <pc:chgData name="Amanda Benson" userId="S::a_benson@ducks.ca::58b1cdbe-8fda-49c4-8e2f-923ab35499f2" providerId="AD" clId="Web-{6899EF1A-CCB2-442F-A817-00F9CAFD9298}" dt="2020-04-24T17:20:40.543" v="30"/>
      <pc:docMkLst>
        <pc:docMk/>
      </pc:docMkLst>
      <pc:sldChg chg="addCm">
        <pc:chgData name="Amanda Benson" userId="S::a_benson@ducks.ca::58b1cdbe-8fda-49c4-8e2f-923ab35499f2" providerId="AD" clId="Web-{6899EF1A-CCB2-442F-A817-00F9CAFD9298}" dt="2020-04-24T16:38:32.569" v="0"/>
        <pc:sldMkLst>
          <pc:docMk/>
          <pc:sldMk cId="2498184451" sldId="277"/>
        </pc:sldMkLst>
      </pc:sldChg>
      <pc:sldChg chg="addCm">
        <pc:chgData name="Amanda Benson" userId="S::a_benson@ducks.ca::58b1cdbe-8fda-49c4-8e2f-923ab35499f2" providerId="AD" clId="Web-{6899EF1A-CCB2-442F-A817-00F9CAFD9298}" dt="2020-04-24T16:42:10.460" v="4"/>
        <pc:sldMkLst>
          <pc:docMk/>
          <pc:sldMk cId="724613075" sldId="279"/>
        </pc:sldMkLst>
      </pc:sldChg>
      <pc:sldChg chg="addCm">
        <pc:chgData name="Amanda Benson" userId="S::a_benson@ducks.ca::58b1cdbe-8fda-49c4-8e2f-923ab35499f2" providerId="AD" clId="Web-{6899EF1A-CCB2-442F-A817-00F9CAFD9298}" dt="2020-04-24T16:41:24.944" v="3"/>
        <pc:sldMkLst>
          <pc:docMk/>
          <pc:sldMk cId="2909342962" sldId="281"/>
        </pc:sldMkLst>
      </pc:sldChg>
      <pc:sldChg chg="addCm modCm">
        <pc:chgData name="Amanda Benson" userId="S::a_benson@ducks.ca::58b1cdbe-8fda-49c4-8e2f-923ab35499f2" providerId="AD" clId="Web-{6899EF1A-CCB2-442F-A817-00F9CAFD9298}" dt="2020-04-24T16:43:42.945" v="5"/>
        <pc:sldMkLst>
          <pc:docMk/>
          <pc:sldMk cId="2106381745" sldId="288"/>
        </pc:sldMkLst>
      </pc:sldChg>
      <pc:sldChg chg="addCm modCm">
        <pc:chgData name="Amanda Benson" userId="S::a_benson@ducks.ca::58b1cdbe-8fda-49c4-8e2f-923ab35499f2" providerId="AD" clId="Web-{6899EF1A-CCB2-442F-A817-00F9CAFD9298}" dt="2020-04-24T16:46:13.992" v="8"/>
        <pc:sldMkLst>
          <pc:docMk/>
          <pc:sldMk cId="2791780574" sldId="297"/>
        </pc:sldMkLst>
      </pc:sldChg>
      <pc:sldChg chg="addCm">
        <pc:chgData name="Amanda Benson" userId="S::a_benson@ducks.ca::58b1cdbe-8fda-49c4-8e2f-923ab35499f2" providerId="AD" clId="Web-{6899EF1A-CCB2-442F-A817-00F9CAFD9298}" dt="2020-04-24T16:52:25.414" v="12"/>
        <pc:sldMkLst>
          <pc:docMk/>
          <pc:sldMk cId="2267605080" sldId="298"/>
        </pc:sldMkLst>
      </pc:sldChg>
      <pc:sldChg chg="addCm">
        <pc:chgData name="Amanda Benson" userId="S::a_benson@ducks.ca::58b1cdbe-8fda-49c4-8e2f-923ab35499f2" providerId="AD" clId="Web-{6899EF1A-CCB2-442F-A817-00F9CAFD9298}" dt="2020-04-24T16:50:40.805" v="11"/>
        <pc:sldMkLst>
          <pc:docMk/>
          <pc:sldMk cId="3647826119" sldId="299"/>
        </pc:sldMkLst>
      </pc:sldChg>
      <pc:sldChg chg="addCm">
        <pc:chgData name="Amanda Benson" userId="S::a_benson@ducks.ca::58b1cdbe-8fda-49c4-8e2f-923ab35499f2" providerId="AD" clId="Web-{6899EF1A-CCB2-442F-A817-00F9CAFD9298}" dt="2020-04-24T16:47:34.601" v="9"/>
        <pc:sldMkLst>
          <pc:docMk/>
          <pc:sldMk cId="2878943070" sldId="303"/>
        </pc:sldMkLst>
      </pc:sldChg>
      <pc:sldChg chg="addCm modCm">
        <pc:chgData name="Amanda Benson" userId="S::a_benson@ducks.ca::58b1cdbe-8fda-49c4-8e2f-923ab35499f2" providerId="AD" clId="Web-{6899EF1A-CCB2-442F-A817-00F9CAFD9298}" dt="2020-04-24T17:03:35.447" v="16"/>
        <pc:sldMkLst>
          <pc:docMk/>
          <pc:sldMk cId="2851796409" sldId="310"/>
        </pc:sldMkLst>
      </pc:sldChg>
      <pc:sldChg chg="addCm modCm">
        <pc:chgData name="Amanda Benson" userId="S::a_benson@ducks.ca::58b1cdbe-8fda-49c4-8e2f-923ab35499f2" providerId="AD" clId="Web-{6899EF1A-CCB2-442F-A817-00F9CAFD9298}" dt="2020-04-24T17:11:16.338" v="18"/>
        <pc:sldMkLst>
          <pc:docMk/>
          <pc:sldMk cId="407989182" sldId="313"/>
        </pc:sldMkLst>
      </pc:sldChg>
      <pc:sldChg chg="addCm">
        <pc:chgData name="Amanda Benson" userId="S::a_benson@ducks.ca::58b1cdbe-8fda-49c4-8e2f-923ab35499f2" providerId="AD" clId="Web-{6899EF1A-CCB2-442F-A817-00F9CAFD9298}" dt="2020-04-24T17:15:43.901" v="22"/>
        <pc:sldMkLst>
          <pc:docMk/>
          <pc:sldMk cId="1457440654" sldId="314"/>
        </pc:sldMkLst>
      </pc:sldChg>
      <pc:sldChg chg="addCm">
        <pc:chgData name="Amanda Benson" userId="S::a_benson@ducks.ca::58b1cdbe-8fda-49c4-8e2f-923ab35499f2" providerId="AD" clId="Web-{6899EF1A-CCB2-442F-A817-00F9CAFD9298}" dt="2020-04-24T17:12:53.448" v="19"/>
        <pc:sldMkLst>
          <pc:docMk/>
          <pc:sldMk cId="3584600655" sldId="316"/>
        </pc:sldMkLst>
      </pc:sldChg>
      <pc:sldChg chg="addCm">
        <pc:chgData name="Amanda Benson" userId="S::a_benson@ducks.ca::58b1cdbe-8fda-49c4-8e2f-923ab35499f2" providerId="AD" clId="Web-{6899EF1A-CCB2-442F-A817-00F9CAFD9298}" dt="2020-04-24T17:18:58.949" v="26"/>
        <pc:sldMkLst>
          <pc:docMk/>
          <pc:sldMk cId="1283364940" sldId="317"/>
        </pc:sldMkLst>
      </pc:sldChg>
      <pc:sldChg chg="addCm modCm">
        <pc:chgData name="Amanda Benson" userId="S::a_benson@ducks.ca::58b1cdbe-8fda-49c4-8e2f-923ab35499f2" providerId="AD" clId="Web-{6899EF1A-CCB2-442F-A817-00F9CAFD9298}" dt="2020-04-24T17:20:40.543" v="30"/>
        <pc:sldMkLst>
          <pc:docMk/>
          <pc:sldMk cId="1006184636" sldId="318"/>
        </pc:sldMkLst>
      </pc:sldChg>
      <pc:sldChg chg="addCm modCm">
        <pc:chgData name="Amanda Benson" userId="S::a_benson@ducks.ca::58b1cdbe-8fda-49c4-8e2f-923ab35499f2" providerId="AD" clId="Web-{6899EF1A-CCB2-442F-A817-00F9CAFD9298}" dt="2020-04-24T17:17:51.167" v="24"/>
        <pc:sldMkLst>
          <pc:docMk/>
          <pc:sldMk cId="251647650" sldId="32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46B96C-D1A2-4962-931A-724BB3D2DEA6}" type="datetimeFigureOut">
              <a:rPr lang="en-CA" smtClean="0"/>
              <a:t>2020-04-27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7B84BF-4991-4DD1-85D4-E8A8B5C9AE35}" type="slidenum">
              <a:rPr lang="en-CA" smtClean="0"/>
              <a:t>‹#›</a:t>
            </a:fld>
            <a:endParaRPr lang="en-CA"/>
          </a:p>
        </p:txBody>
      </p:sp>
    </p:spTree>
    <p:extLst>
      <p:ext uri="{BB962C8B-B14F-4D97-AF65-F5344CB8AC3E}">
        <p14:creationId xmlns:p14="http://schemas.microsoft.com/office/powerpoint/2010/main" val="1547240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anadiangeographic.com/watersheds/map/?path=english/watershed10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canadiangeographic.com/watersheds/map/?path=english/watersheds-lis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canadiangeographic.com/watersheds/map/?path=english/watersheds/hudson-bay"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Continental_divid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kids.britannica.com/kids/article/Continental-Divide/34610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larkscience8.weebly.com/weathering-erosion-deposition.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caringforourwatersheds.com/canada/manitoba/watershed-information/"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hww.ca/en/wild-spaces/wetlands.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hww.ca/en/wild-spaces/wetlands.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hww.ca/en/wild-spaces/wetlands.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anada.ca/en/environment-climate-change/services/water-overview/quantity/causes-of-flooding.html"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bbc.co.uk/bitesize/guides/zgycwmn/revision/1"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lenntech.com/water-trivia-facts.ht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gov.mb.ca/mit/wms/rrf/index.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gov.mb.ca/mit/wms/pd/index.html"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gov.mb.ca/mit/wms/pd/pdf/1958_19.zip"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anada.ca/en/environment-climate-change/services/water-overview/quantity/causes-of-flooding.html"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bbc.co.uk/bitesize/guides/zgycwmn/revision/1"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n.wikipedia.org/wiki/Flood_control"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epa.gov/wetlands/why-are-wetlands-important"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nationalgeographic.org/encyclopedia/erosion/"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en.wikipedia.org/wiki/Erosion_control" TargetMode="External"/><Relationship Id="rId4" Type="http://schemas.openxmlformats.org/officeDocument/2006/relationships/hyperlink" Target="https://en.wikipedia.org/wiki/Erosion"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lsf-lst.ca/media/LSF_-_FLOW_-_ON_Grade_8_Water_Unit_Sample.pdf"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nationalgeographic.org/encyclopedia/point-source-and-nonpoint-sources-pollution/"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lsf-lst.ca/media/LSF_-_FLOW_-_ON_Grade_8_Water_Unit_Sample.pdf"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nationalgeographic.org/encyclopedia/point-source-and-nonpoint-sources-pollution/"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onserve-energy-future.com/various-pollution-facts.php"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lenntech.com/water-trivia-facts.ht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onserve-energy-future.com/various-pollution-facts.php"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worldatlas.com/articles/world-s-largest-freshwater-lakes.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coloodi.org/en/people-walk-wate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lenntech.com/water-trivia-facts.ht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iwaterpurification.com/water-fact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Today we will be learning about water, watersheds and how humans affect both of these through a trivia game.</a:t>
            </a:r>
          </a:p>
        </p:txBody>
      </p:sp>
      <p:sp>
        <p:nvSpPr>
          <p:cNvPr id="4" name="Slide Number Placeholder 3"/>
          <p:cNvSpPr>
            <a:spLocks noGrp="1"/>
          </p:cNvSpPr>
          <p:nvPr>
            <p:ph type="sldNum" sz="quarter" idx="10"/>
          </p:nvPr>
        </p:nvSpPr>
        <p:spPr/>
        <p:txBody>
          <a:bodyPr/>
          <a:lstStyle/>
          <a:p>
            <a:fld id="{EF7B84BF-4991-4DD1-85D4-E8A8B5C9AE35}" type="slidenum">
              <a:rPr lang="en-CA" smtClean="0"/>
              <a:t>1</a:t>
            </a:fld>
            <a:endParaRPr lang="en-CA"/>
          </a:p>
        </p:txBody>
      </p:sp>
    </p:spTree>
    <p:extLst>
      <p:ext uri="{BB962C8B-B14F-4D97-AF65-F5344CB8AC3E}">
        <p14:creationId xmlns:p14="http://schemas.microsoft.com/office/powerpoint/2010/main" val="2393814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Source: </a:t>
            </a:r>
            <a:r>
              <a:rPr lang="en-CA" dirty="0">
                <a:hlinkClick r:id="rId3"/>
              </a:rPr>
              <a:t>http://www.canadiangeographic.com/watersheds/map/?path=english/watershed101</a:t>
            </a:r>
            <a:br>
              <a:rPr lang="en-US" sz="1200" b="0" i="0" kern="1200" dirty="0">
                <a:solidFill>
                  <a:schemeClr val="tx1"/>
                </a:solidFill>
                <a:effectLst/>
                <a:latin typeface="+mn-lt"/>
                <a:ea typeface="+mn-ea"/>
                <a:cs typeface="+mn-cs"/>
              </a:rPr>
            </a:br>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15</a:t>
            </a:fld>
            <a:endParaRPr lang="en-CA"/>
          </a:p>
        </p:txBody>
      </p:sp>
    </p:spTree>
    <p:extLst>
      <p:ext uri="{BB962C8B-B14F-4D97-AF65-F5344CB8AC3E}">
        <p14:creationId xmlns:p14="http://schemas.microsoft.com/office/powerpoint/2010/main" val="1787073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CA" dirty="0">
                <a:hlinkClick r:id="rId3"/>
              </a:rPr>
              <a:t>http://www.canadiangeographic.com/watersheds/map/?path=english/watersheds-list</a:t>
            </a:r>
            <a:endParaRPr lang="en-CA" dirty="0"/>
          </a:p>
          <a:p>
            <a:endParaRPr lang="en-CA" dirty="0"/>
          </a:p>
          <a:p>
            <a:pPr marL="228600" indent="-228600">
              <a:buFont typeface="+mj-lt"/>
              <a:buAutoNum type="arabicPeriod"/>
            </a:pPr>
            <a:r>
              <a:rPr lang="en-CA" dirty="0"/>
              <a:t>Atlantic Ocean</a:t>
            </a:r>
          </a:p>
          <a:p>
            <a:pPr marL="228600" indent="-228600">
              <a:buFont typeface="+mj-lt"/>
              <a:buAutoNum type="arabicPeriod"/>
            </a:pPr>
            <a:r>
              <a:rPr lang="en-CA" dirty="0"/>
              <a:t>Arctic Ocean</a:t>
            </a:r>
          </a:p>
          <a:p>
            <a:pPr marL="228600" indent="-228600">
              <a:buFont typeface="+mj-lt"/>
              <a:buAutoNum type="arabicPeriod"/>
            </a:pPr>
            <a:r>
              <a:rPr lang="en-CA" dirty="0"/>
              <a:t>Pacific Ocean</a:t>
            </a:r>
          </a:p>
          <a:p>
            <a:pPr marL="228600" indent="-228600">
              <a:buFont typeface="+mj-lt"/>
              <a:buAutoNum type="arabicPeriod"/>
            </a:pPr>
            <a:r>
              <a:rPr lang="en-CA" dirty="0"/>
              <a:t>Gulf of Mexico</a:t>
            </a:r>
          </a:p>
          <a:p>
            <a:pPr marL="228600" indent="-228600">
              <a:buFont typeface="+mj-lt"/>
              <a:buAutoNum type="arabicPeriod"/>
            </a:pPr>
            <a:r>
              <a:rPr lang="en-CA" dirty="0"/>
              <a:t>Hudson Bay</a:t>
            </a:r>
          </a:p>
          <a:p>
            <a:pPr marL="0" indent="0">
              <a:buFont typeface="+mj-lt"/>
              <a:buNone/>
            </a:pPr>
            <a:endParaRPr lang="en-CA" dirty="0"/>
          </a:p>
          <a:p>
            <a:pPr marL="0" indent="0">
              <a:buFont typeface="+mj-lt"/>
              <a:buNone/>
            </a:pPr>
            <a:r>
              <a:rPr lang="en-CA" dirty="0"/>
              <a:t>These main watersheds can be broken down into smaller watersheds.</a:t>
            </a:r>
          </a:p>
          <a:p>
            <a:pPr marL="228600" indent="-228600">
              <a:buFont typeface="+mj-lt"/>
              <a:buAutoNum type="arabicPeriod"/>
            </a:pPr>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16</a:t>
            </a:fld>
            <a:endParaRPr lang="en-CA"/>
          </a:p>
        </p:txBody>
      </p:sp>
    </p:spTree>
    <p:extLst>
      <p:ext uri="{BB962C8B-B14F-4D97-AF65-F5344CB8AC3E}">
        <p14:creationId xmlns:p14="http://schemas.microsoft.com/office/powerpoint/2010/main" val="979831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Source: </a:t>
            </a:r>
            <a:r>
              <a:rPr lang="en-CA" dirty="0">
                <a:hlinkClick r:id="rId3"/>
              </a:rPr>
              <a:t>http://www.canadiangeographic.com/watersheds/map/?path=english/watersheds/hudson-bay</a:t>
            </a:r>
            <a:endParaRPr lang="en-CA" dirty="0"/>
          </a:p>
          <a:p>
            <a:pPr fontAlgn="base"/>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Hudson Bay</a:t>
            </a:r>
          </a:p>
          <a:p>
            <a:pPr fontAlgn="base"/>
            <a:endParaRPr lang="en-US" sz="1200" b="1"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Although technically, the Hudson Bay watershed is part of the Arctic Ocean watershed, it is often studied as its own system. The largest ocean watershed in Canada, with an area of about 3.9 million square </a:t>
            </a:r>
            <a:r>
              <a:rPr lang="en-US" sz="1200" b="0" i="0" kern="1200" dirty="0" err="1">
                <a:solidFill>
                  <a:schemeClr val="tx1"/>
                </a:solidFill>
                <a:effectLst/>
                <a:latin typeface="+mn-lt"/>
                <a:ea typeface="+mn-ea"/>
                <a:cs typeface="+mn-cs"/>
              </a:rPr>
              <a:t>kilometres</a:t>
            </a:r>
            <a:r>
              <a:rPr lang="en-US" sz="1200" b="0" i="0" kern="1200" dirty="0">
                <a:solidFill>
                  <a:schemeClr val="tx1"/>
                </a:solidFill>
                <a:effectLst/>
                <a:latin typeface="+mn-lt"/>
                <a:ea typeface="+mn-ea"/>
                <a:cs typeface="+mn-cs"/>
              </a:rPr>
              <a:t>, the Hudson Bay watershed includes Hudson Bay, James Bay, Ungava Bay and Foxe Basin. It captures 30 percent of the water runoff in Canada, and the rivers that flow into Hudson Bay and James Bay make up 20 percent of the freshwater flow into the Arctic Ocean. The Nelson River and Manitoba's Churchill River drain east from the Continental Divide toward Hudson Bay, flushing the bay with fresh water. Each year, James Bay receives enough fresh water to raise its water level by the equivalent of 4.73 </a:t>
            </a:r>
            <a:r>
              <a:rPr lang="en-US" sz="1200" b="0" i="0" kern="1200" dirty="0" err="1">
                <a:solidFill>
                  <a:schemeClr val="tx1"/>
                </a:solidFill>
                <a:effectLst/>
                <a:latin typeface="+mn-lt"/>
                <a:ea typeface="+mn-ea"/>
                <a:cs typeface="+mn-cs"/>
              </a:rPr>
              <a:t>metres</a:t>
            </a:r>
            <a:r>
              <a:rPr lang="en-US" sz="1200" b="0" i="0" kern="1200" dirty="0">
                <a:solidFill>
                  <a:schemeClr val="tx1"/>
                </a:solidFill>
                <a:effectLst/>
                <a:latin typeface="+mn-lt"/>
                <a:ea typeface="+mn-ea"/>
                <a:cs typeface="+mn-cs"/>
              </a:rPr>
              <a:t>.</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Altogether, Foxe Basin, Hudson Bay and Hudson Strait create a large inland sea system in Canada that is characterized by the mixing of Arctic marine seawater coming in from the North and vast amounts of freshwater runoff flowing in from terrestrial river systems.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fresh water and nutrients that flow from the land to the sea in this ocean watershed support rich estuaries and marine ecosystems. In the late 1980s, the Nelson River Estuary boasted the largest single concentration of beluga whales in the world, and the salt marshes and eelgrass beds that thrive in this estuarine environment support vital concentrations of migratory birds.</a:t>
            </a:r>
          </a:p>
          <a:p>
            <a:pPr fontAlgn="base"/>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Teacher note: The Hudson Bay watershed is made up of smaller watersheds including the Lake Winnipeg Watershed which is more specific to what watershed do we live in.</a:t>
            </a:r>
          </a:p>
          <a:p>
            <a:pPr fontAlgn="base"/>
            <a:endParaRPr lang="en-US" sz="1200" b="0" i="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17</a:t>
            </a:fld>
            <a:endParaRPr lang="en-CA"/>
          </a:p>
        </p:txBody>
      </p:sp>
    </p:spTree>
    <p:extLst>
      <p:ext uri="{BB962C8B-B14F-4D97-AF65-F5344CB8AC3E}">
        <p14:creationId xmlns:p14="http://schemas.microsoft.com/office/powerpoint/2010/main" val="1683078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CA" dirty="0">
                <a:hlinkClick r:id="rId3"/>
              </a:rPr>
              <a:t>https://en.wikipedia.org/wiki/Continental_divide</a:t>
            </a:r>
            <a:endParaRPr lang="en-CA" dirty="0"/>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 </a:t>
            </a:r>
            <a:r>
              <a:rPr lang="en-CA" sz="1200" b="1" kern="1200" dirty="0">
                <a:solidFill>
                  <a:schemeClr val="tx1"/>
                </a:solidFill>
                <a:effectLst/>
                <a:latin typeface="+mn-lt"/>
                <a:ea typeface="+mn-ea"/>
                <a:cs typeface="+mn-cs"/>
              </a:rPr>
              <a:t>continental divide</a:t>
            </a:r>
            <a:r>
              <a:rPr lang="en-CA" sz="1200" kern="1200" dirty="0">
                <a:solidFill>
                  <a:schemeClr val="tx1"/>
                </a:solidFill>
                <a:effectLst/>
                <a:latin typeface="+mn-lt"/>
                <a:ea typeface="+mn-ea"/>
                <a:cs typeface="+mn-cs"/>
              </a:rPr>
              <a:t> is a drainage </a:t>
            </a:r>
            <a:r>
              <a:rPr lang="en-CA" sz="1200" b="1" kern="1200" dirty="0">
                <a:solidFill>
                  <a:schemeClr val="tx1"/>
                </a:solidFill>
                <a:effectLst/>
                <a:latin typeface="+mn-lt"/>
                <a:ea typeface="+mn-ea"/>
                <a:cs typeface="+mn-cs"/>
              </a:rPr>
              <a:t>divide</a:t>
            </a:r>
            <a:r>
              <a:rPr lang="en-CA" sz="1200" kern="1200" dirty="0">
                <a:solidFill>
                  <a:schemeClr val="tx1"/>
                </a:solidFill>
                <a:effectLst/>
                <a:latin typeface="+mn-lt"/>
                <a:ea typeface="+mn-ea"/>
                <a:cs typeface="+mn-cs"/>
              </a:rPr>
              <a:t> on a continent such that the drainage basin on one side of the </a:t>
            </a:r>
            <a:r>
              <a:rPr lang="en-CA" sz="1200" b="1" kern="1200" dirty="0">
                <a:solidFill>
                  <a:schemeClr val="tx1"/>
                </a:solidFill>
                <a:effectLst/>
                <a:latin typeface="+mn-lt"/>
                <a:ea typeface="+mn-ea"/>
                <a:cs typeface="+mn-cs"/>
              </a:rPr>
              <a:t>divide</a:t>
            </a:r>
            <a:r>
              <a:rPr lang="en-CA" sz="1200" kern="1200" dirty="0">
                <a:solidFill>
                  <a:schemeClr val="tx1"/>
                </a:solidFill>
                <a:effectLst/>
                <a:latin typeface="+mn-lt"/>
                <a:ea typeface="+mn-ea"/>
                <a:cs typeface="+mn-cs"/>
              </a:rPr>
              <a:t> feeds into one ocean or sea, and the basin on the other side either feeds into a different ocean or sea, or else is endorheic, not connected to the open sea.</a:t>
            </a: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18</a:t>
            </a:fld>
            <a:endParaRPr lang="en-CA"/>
          </a:p>
        </p:txBody>
      </p:sp>
    </p:spTree>
    <p:extLst>
      <p:ext uri="{BB962C8B-B14F-4D97-AF65-F5344CB8AC3E}">
        <p14:creationId xmlns:p14="http://schemas.microsoft.com/office/powerpoint/2010/main" val="3358086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CA" dirty="0">
                <a:hlinkClick r:id="rId3"/>
              </a:rPr>
              <a:t>https://kids.britannica.com/kids/article/Continental-Divide/346100</a:t>
            </a:r>
            <a:endParaRPr lang="en-CA" dirty="0"/>
          </a:p>
          <a:p>
            <a:endParaRPr lang="en-CA" dirty="0"/>
          </a:p>
          <a:p>
            <a:r>
              <a:rPr lang="en-US" sz="1200" b="0" i="0" kern="1200" dirty="0">
                <a:solidFill>
                  <a:schemeClr val="tx1"/>
                </a:solidFill>
                <a:effectLst/>
                <a:latin typeface="+mn-lt"/>
                <a:ea typeface="+mn-ea"/>
                <a:cs typeface="+mn-cs"/>
              </a:rPr>
              <a:t>The Continental Divide, also called the Great Divide, is a mountain ridge in western North America. This ridge runs north and south and separates the flow of water on the continent. On the eastern side of the divide all streams flow toward the Gulf of Mexico and the Atlantic Ocean. On the western side all water flows toward the Pacific Ocean.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Most of the Divide runs along the Rocky Mountains. It runs along the border between British Columbia and Alberta in Canada, and through the states of Montana, Wyoming, Colorado, and New Mexico in the United States. The central point is the state of Colorado, where the divide is made up of many peaks above 13,000 feet (3,962 meters). The divide continues southward into Mexico and Central America. The term continental divide used as a general phrase refers to the main water parting in any continent</a:t>
            </a: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19</a:t>
            </a:fld>
            <a:endParaRPr lang="en-CA"/>
          </a:p>
        </p:txBody>
      </p:sp>
    </p:spTree>
    <p:extLst>
      <p:ext uri="{BB962C8B-B14F-4D97-AF65-F5344CB8AC3E}">
        <p14:creationId xmlns:p14="http://schemas.microsoft.com/office/powerpoint/2010/main" val="2444944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CA" dirty="0">
                <a:hlinkClick r:id="rId3"/>
              </a:rPr>
              <a:t>https://clarkscience8.weebly.com/weathering-erosion-deposition.html</a:t>
            </a:r>
            <a:endParaRPr lang="en-US" dirty="0"/>
          </a:p>
          <a:p>
            <a:endParaRPr lang="en-CA" dirty="0"/>
          </a:p>
          <a:p>
            <a:r>
              <a:rPr lang="en-US" sz="1200" b="1" i="0" kern="1200" dirty="0">
                <a:solidFill>
                  <a:schemeClr val="tx1"/>
                </a:solidFill>
                <a:effectLst/>
                <a:latin typeface="+mn-lt"/>
                <a:ea typeface="+mn-ea"/>
                <a:cs typeface="+mn-cs"/>
              </a:rPr>
              <a:t>Erosion </a:t>
            </a:r>
            <a:r>
              <a:rPr lang="en-US" sz="1200" b="0" i="0" kern="1200" dirty="0">
                <a:solidFill>
                  <a:schemeClr val="tx1"/>
                </a:solidFill>
                <a:effectLst/>
                <a:latin typeface="+mn-lt"/>
                <a:ea typeface="+mn-ea"/>
                <a:cs typeface="+mn-cs"/>
              </a:rPr>
              <a:t>is the process by which natural forces move weathered rock and soil from one place to another.  Gravity, running water, glaciers, waves, and wind all cause erosion.  The material moved by erosion is sediment.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From CFOW website: </a:t>
            </a:r>
            <a:r>
              <a:rPr lang="en-CA" sz="1200" u="sng" kern="1200" dirty="0">
                <a:solidFill>
                  <a:schemeClr val="tx1"/>
                </a:solidFill>
                <a:effectLst/>
                <a:latin typeface="+mn-lt"/>
                <a:ea typeface="+mn-ea"/>
                <a:cs typeface="+mn-cs"/>
                <a:hlinkClick r:id="rId4"/>
              </a:rPr>
              <a:t>https://caringforourwatersheds.com/canada/manitoba/watershed-information/</a:t>
            </a:r>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Riparian areas are important to the health of a watershed. Water in a stream that does not have riparian vegetation will flow fast, which causes soil erosion from stream banks. A healthy river with lots of plants will curve and bend across the land and there will be less erosion.</a:t>
            </a: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20</a:t>
            </a:fld>
            <a:endParaRPr lang="en-CA"/>
          </a:p>
        </p:txBody>
      </p:sp>
    </p:spTree>
    <p:extLst>
      <p:ext uri="{BB962C8B-B14F-4D97-AF65-F5344CB8AC3E}">
        <p14:creationId xmlns:p14="http://schemas.microsoft.com/office/powerpoint/2010/main" val="3800183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Hinterland Who’s Who (</a:t>
            </a:r>
            <a:r>
              <a:rPr lang="en-CA" dirty="0">
                <a:hlinkClick r:id="rId3"/>
              </a:rPr>
              <a:t>https://www.hww.ca/en/wild-spaces/wetlands.html</a:t>
            </a:r>
            <a:r>
              <a:rPr lang="en-CA" dirty="0"/>
              <a:t>) has q very good write up on wetlands.</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accent3">
                    <a:lumMod val="50000"/>
                  </a:schemeClr>
                </a:solidFill>
              </a:rPr>
              <a:t>A</a:t>
            </a:r>
            <a:r>
              <a:rPr lang="en-CA" sz="1200" b="1" dirty="0">
                <a:solidFill>
                  <a:schemeClr val="accent3">
                    <a:lumMod val="50000"/>
                  </a:schemeClr>
                </a:solidFill>
              </a:rPr>
              <a:t> wetland </a:t>
            </a:r>
            <a:r>
              <a:rPr lang="en-CA" sz="1200" dirty="0">
                <a:solidFill>
                  <a:schemeClr val="accent3">
                    <a:lumMod val="50000"/>
                  </a:schemeClr>
                </a:solidFill>
              </a:rPr>
              <a:t>is</a:t>
            </a:r>
            <a:r>
              <a:rPr lang="en-CA" sz="1200" b="1" dirty="0">
                <a:solidFill>
                  <a:schemeClr val="accent3">
                    <a:lumMod val="50000"/>
                  </a:schemeClr>
                </a:solidFill>
              </a:rPr>
              <a:t> </a:t>
            </a:r>
            <a:r>
              <a:rPr lang="en-CA" sz="1200" dirty="0">
                <a:solidFill>
                  <a:schemeClr val="accent3">
                    <a:lumMod val="50000"/>
                  </a:schemeClr>
                </a:solidFill>
              </a:rPr>
              <a:t>an area of land that is permanently or periodically saturated with water. The water is 2 metres deep or less, allowing the water-loving plants to get enough sunlight to grow. </a:t>
            </a: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21</a:t>
            </a:fld>
            <a:endParaRPr lang="en-CA"/>
          </a:p>
        </p:txBody>
      </p:sp>
    </p:spTree>
    <p:extLst>
      <p:ext uri="{BB962C8B-B14F-4D97-AF65-F5344CB8AC3E}">
        <p14:creationId xmlns:p14="http://schemas.microsoft.com/office/powerpoint/2010/main" val="2553065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Hinterland Who’s Who (</a:t>
            </a:r>
            <a:r>
              <a:rPr lang="en-CA" dirty="0">
                <a:hlinkClick r:id="rId3"/>
              </a:rPr>
              <a:t>https://www.hww.ca/en/wild-spaces/wetlands.html</a:t>
            </a:r>
            <a:r>
              <a:rPr lang="en-CA" dirty="0"/>
              <a:t>) has a very good write up on wetlands.</a:t>
            </a:r>
          </a:p>
          <a:p>
            <a:endParaRPr lang="en-CA" dirty="0"/>
          </a:p>
          <a:p>
            <a:r>
              <a:rPr lang="en-CA" dirty="0"/>
              <a:t>Excerpt from their website:</a:t>
            </a:r>
          </a:p>
          <a:p>
            <a:endParaRPr lang="en-CA" dirty="0"/>
          </a:p>
          <a:p>
            <a:r>
              <a:rPr lang="en-CA" sz="1200" b="1" kern="1200" dirty="0">
                <a:solidFill>
                  <a:schemeClr val="tx1"/>
                </a:solidFill>
                <a:effectLst/>
                <a:latin typeface="+mn-lt"/>
                <a:ea typeface="+mn-ea"/>
                <a:cs typeface="+mn-cs"/>
              </a:rPr>
              <a:t>What good are wetlands?</a:t>
            </a:r>
          </a:p>
          <a:p>
            <a:r>
              <a:rPr lang="en-CA" sz="1200" kern="1200" dirty="0">
                <a:solidFill>
                  <a:schemeClr val="tx1"/>
                </a:solidFill>
                <a:effectLst/>
                <a:latin typeface="+mn-lt"/>
                <a:ea typeface="+mn-ea"/>
                <a:cs typeface="+mn-cs"/>
              </a:rPr>
              <a:t>It’s easy to regard wetlands as mere wastelands, of little or no value. We don’t build houses or factories in swamps, bogs, or marshes, and we don’t plant wheat or many other crops on land submerged in water. Wetlands are generally unsuitable for boating and swimming—in fact, for most human activities.</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So, it’s not surprising that many people "reclaim" our wetlands, by draining them or filling them in. To do so is a serious mistake.</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Wetlands act like giant sponges, soaking up rain and snowmelt and slowly releasing water in drier seasons. Thus, they help to reduce floods and to ease the worst effects of drought. Draining ponds, sloughs, and marshes often lowers the water table and dries up wells. </a:t>
            </a:r>
          </a:p>
          <a:p>
            <a:r>
              <a:rPr lang="en-CA" sz="1200" kern="1200" dirty="0">
                <a:solidFill>
                  <a:schemeClr val="tx1"/>
                </a:solidFill>
                <a:effectLst/>
                <a:latin typeface="+mn-lt"/>
                <a:ea typeface="+mn-ea"/>
                <a:cs typeface="+mn-cs"/>
              </a:rPr>
              <a:t>Wetlands also reduce soil erosion by checking or slowing the runoff from storms and thaws.</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Without wetlands we would no longer have a ready supply of fresh drinking water. Much like our kidneys, wetlands filter the waters of our lakes, rivers, and streams, reducing pollution. The vegetation in wetlands removes phosphates and other plant nutrients washed in from the surrounding soil, thereby slowing the growth of algae and aquatic weeds. This growth is a serious problem in some of Canada’s major waterways where dead and decaying algae rob the deeper waters of their oxygen.</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Wetlands are also the homes for at least some part of the year for many </a:t>
            </a:r>
            <a:r>
              <a:rPr lang="en-CA" sz="1200" u="none" strike="noStrike" kern="1200" dirty="0">
                <a:solidFill>
                  <a:schemeClr val="tx1"/>
                </a:solidFill>
                <a:effectLst/>
                <a:latin typeface="+mn-lt"/>
                <a:ea typeface="+mn-ea"/>
                <a:cs typeface="+mn-cs"/>
              </a:rPr>
              <a:t>fish</a:t>
            </a:r>
            <a:r>
              <a:rPr lang="en-CA" sz="1200" kern="1200" dirty="0">
                <a:solidFill>
                  <a:schemeClr val="tx1"/>
                </a:solidFill>
                <a:effectLst/>
                <a:latin typeface="+mn-lt"/>
                <a:ea typeface="+mn-ea"/>
                <a:cs typeface="+mn-cs"/>
              </a:rPr>
              <a:t>, </a:t>
            </a:r>
            <a:r>
              <a:rPr lang="en-CA" sz="1200" u="none" strike="noStrike" kern="1200" dirty="0">
                <a:solidFill>
                  <a:schemeClr val="tx1"/>
                </a:solidFill>
                <a:effectLst/>
                <a:latin typeface="+mn-lt"/>
                <a:ea typeface="+mn-ea"/>
                <a:cs typeface="+mn-cs"/>
              </a:rPr>
              <a:t>birds</a:t>
            </a:r>
            <a:r>
              <a:rPr lang="en-CA" sz="1200" kern="1200" dirty="0">
                <a:solidFill>
                  <a:schemeClr val="tx1"/>
                </a:solidFill>
                <a:effectLst/>
                <a:latin typeface="+mn-lt"/>
                <a:ea typeface="+mn-ea"/>
                <a:cs typeface="+mn-cs"/>
              </a:rPr>
              <a:t>, and other animals, meeting essential breeding, nesting, nursery, and feeding needs. Without wetlands, some wildlife species would disappear.</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Wetlands contribute to the growth and economy of the country. Some of the smaller </a:t>
            </a:r>
            <a:r>
              <a:rPr lang="en-CA" sz="1200" u="none" strike="noStrike" kern="1200" dirty="0">
                <a:solidFill>
                  <a:schemeClr val="tx1"/>
                </a:solidFill>
                <a:effectLst/>
                <a:latin typeface="+mn-lt"/>
                <a:ea typeface="+mn-ea"/>
                <a:cs typeface="+mn-cs"/>
              </a:rPr>
              <a:t>mammals</a:t>
            </a:r>
            <a:r>
              <a:rPr lang="en-CA" sz="1200" kern="1200" dirty="0">
                <a:solidFill>
                  <a:schemeClr val="tx1"/>
                </a:solidFill>
                <a:effectLst/>
                <a:latin typeface="+mn-lt"/>
                <a:ea typeface="+mn-ea"/>
                <a:cs typeface="+mn-cs"/>
              </a:rPr>
              <a:t>, such as the </a:t>
            </a:r>
            <a:r>
              <a:rPr lang="en-CA" sz="1200" u="none" strike="noStrike" kern="1200" dirty="0">
                <a:solidFill>
                  <a:schemeClr val="tx1"/>
                </a:solidFill>
                <a:effectLst/>
                <a:latin typeface="+mn-lt"/>
                <a:ea typeface="+mn-ea"/>
                <a:cs typeface="+mn-cs"/>
              </a:rPr>
              <a:t>beaver</a:t>
            </a:r>
            <a:r>
              <a:rPr lang="en-CA" sz="1200" kern="1200" dirty="0">
                <a:solidFill>
                  <a:schemeClr val="tx1"/>
                </a:solidFill>
                <a:effectLst/>
                <a:latin typeface="+mn-lt"/>
                <a:ea typeface="+mn-ea"/>
                <a:cs typeface="+mn-cs"/>
              </a:rPr>
              <a:t> and </a:t>
            </a:r>
            <a:r>
              <a:rPr lang="en-CA" sz="1200" u="none" strike="noStrike" kern="1200" dirty="0">
                <a:solidFill>
                  <a:schemeClr val="tx1"/>
                </a:solidFill>
                <a:effectLst/>
                <a:latin typeface="+mn-lt"/>
                <a:ea typeface="+mn-ea"/>
                <a:cs typeface="+mn-cs"/>
              </a:rPr>
              <a:t>muskrat</a:t>
            </a:r>
            <a:r>
              <a:rPr lang="en-CA" sz="1200" kern="1200" dirty="0">
                <a:solidFill>
                  <a:schemeClr val="tx1"/>
                </a:solidFill>
                <a:effectLst/>
                <a:latin typeface="+mn-lt"/>
                <a:ea typeface="+mn-ea"/>
                <a:cs typeface="+mn-cs"/>
              </a:rPr>
              <a:t>, that dwell in wetlands are important to the fur trade, and the millions of game birds and fish reared in and around our wetlands support a growing recreation and tourist industry.</a:t>
            </a: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22</a:t>
            </a:fld>
            <a:endParaRPr lang="en-CA"/>
          </a:p>
        </p:txBody>
      </p:sp>
    </p:spTree>
    <p:extLst>
      <p:ext uri="{BB962C8B-B14F-4D97-AF65-F5344CB8AC3E}">
        <p14:creationId xmlns:p14="http://schemas.microsoft.com/office/powerpoint/2010/main" val="310343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Hinterland Who’s Who (</a:t>
            </a:r>
            <a:r>
              <a:rPr lang="en-CA" dirty="0">
                <a:hlinkClick r:id="rId3"/>
              </a:rPr>
              <a:t>https://www.hww.ca/en/wild-spaces/wetlands.html</a:t>
            </a:r>
            <a:r>
              <a:rPr lang="en-CA" dirty="0"/>
              <a:t>) has very good write up on Wetlands.</a:t>
            </a:r>
          </a:p>
          <a:p>
            <a:endParaRPr lang="en-CA" dirty="0"/>
          </a:p>
          <a:p>
            <a:r>
              <a:rPr lang="en-CA" dirty="0"/>
              <a:t>Excerpt from their website:</a:t>
            </a:r>
          </a:p>
          <a:p>
            <a:endParaRPr lang="en-CA" dirty="0"/>
          </a:p>
          <a:p>
            <a:r>
              <a:rPr lang="en-CA" sz="1200" b="1" kern="1200" dirty="0">
                <a:solidFill>
                  <a:schemeClr val="tx1"/>
                </a:solidFill>
                <a:effectLst/>
                <a:latin typeface="+mn-lt"/>
                <a:ea typeface="+mn-ea"/>
                <a:cs typeface="+mn-cs"/>
              </a:rPr>
              <a:t>What good are wetlands?</a:t>
            </a:r>
          </a:p>
          <a:p>
            <a:r>
              <a:rPr lang="en-CA" sz="1200" kern="1200" dirty="0">
                <a:solidFill>
                  <a:schemeClr val="tx1"/>
                </a:solidFill>
                <a:effectLst/>
                <a:latin typeface="+mn-lt"/>
                <a:ea typeface="+mn-ea"/>
                <a:cs typeface="+mn-cs"/>
              </a:rPr>
              <a:t>It’s easy to regard wetlands as mere wastelands, of little or no value. We don’t build houses or factories in swamps, bogs, or marshes, and we don’t plant wheat or many other crops on land submerged in water. Wetlands are generally unsuitable for boating and swimming—in fact, for most human activities.</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So, it’s not surprising that many people "reclaim" our wetlands, by draining them or filling them in. To do so is a serious mistake.</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Wetlands act like giant sponges, soaking up rain and snowmelt and slowly releasing water in drier seasons. Thus, they help to reduce floods and to ease the worst effects of drought. Draining ponds, sloughs, and marshes often lowers the water table and dries up wells. </a:t>
            </a:r>
          </a:p>
          <a:p>
            <a:r>
              <a:rPr lang="en-CA" sz="1200" kern="1200" dirty="0">
                <a:solidFill>
                  <a:schemeClr val="tx1"/>
                </a:solidFill>
                <a:effectLst/>
                <a:latin typeface="+mn-lt"/>
                <a:ea typeface="+mn-ea"/>
                <a:cs typeface="+mn-cs"/>
              </a:rPr>
              <a:t>Wetlands also reduce soil erosion by checking or slowing the runoff from storms and thaws.</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Without wetlands we would no longer have a ready supply of fresh drinking water. Much like our kidneys, wetlands filter the waters of our lakes, rivers, and streams, reducing pollution. The vegetation in wetlands removes phosphates and other plant nutrients washed in from the surrounding soil, thereby slowing the growth of algae and aquatic weeds. This growth is a serious problem in some of Canada’s major waterways where dead and decaying algae rob the deeper waters of their oxygen.</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Wetlands are also the homes for at least some part of the year for many </a:t>
            </a:r>
            <a:r>
              <a:rPr lang="en-CA" sz="1200" u="none" strike="noStrike" kern="1200" dirty="0">
                <a:solidFill>
                  <a:schemeClr val="tx1"/>
                </a:solidFill>
                <a:effectLst/>
                <a:latin typeface="+mn-lt"/>
                <a:ea typeface="+mn-ea"/>
                <a:cs typeface="+mn-cs"/>
              </a:rPr>
              <a:t>fish</a:t>
            </a:r>
            <a:r>
              <a:rPr lang="en-CA" sz="1200" kern="1200" dirty="0">
                <a:solidFill>
                  <a:schemeClr val="tx1"/>
                </a:solidFill>
                <a:effectLst/>
                <a:latin typeface="+mn-lt"/>
                <a:ea typeface="+mn-ea"/>
                <a:cs typeface="+mn-cs"/>
              </a:rPr>
              <a:t>, </a:t>
            </a:r>
            <a:r>
              <a:rPr lang="en-CA" sz="1200" u="none" strike="noStrike" kern="1200" dirty="0">
                <a:solidFill>
                  <a:schemeClr val="tx1"/>
                </a:solidFill>
                <a:effectLst/>
                <a:latin typeface="+mn-lt"/>
                <a:ea typeface="+mn-ea"/>
                <a:cs typeface="+mn-cs"/>
              </a:rPr>
              <a:t>birds</a:t>
            </a:r>
            <a:r>
              <a:rPr lang="en-CA" sz="1200" kern="1200" dirty="0">
                <a:solidFill>
                  <a:schemeClr val="tx1"/>
                </a:solidFill>
                <a:effectLst/>
                <a:latin typeface="+mn-lt"/>
                <a:ea typeface="+mn-ea"/>
                <a:cs typeface="+mn-cs"/>
              </a:rPr>
              <a:t>, and other animals, meeting essential breeding, nesting, nursery, and feeding needs. Without wetlands, some wildlife species would disappear.</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Wetlands contribute to the growth and economy of the country. Some of the smaller </a:t>
            </a:r>
            <a:r>
              <a:rPr lang="en-CA" sz="1200" u="none" strike="noStrike" kern="1200" dirty="0">
                <a:solidFill>
                  <a:schemeClr val="tx1"/>
                </a:solidFill>
                <a:effectLst/>
                <a:latin typeface="+mn-lt"/>
                <a:ea typeface="+mn-ea"/>
                <a:cs typeface="+mn-cs"/>
              </a:rPr>
              <a:t>mammals</a:t>
            </a:r>
            <a:r>
              <a:rPr lang="en-CA" sz="1200" kern="1200" dirty="0">
                <a:solidFill>
                  <a:schemeClr val="tx1"/>
                </a:solidFill>
                <a:effectLst/>
                <a:latin typeface="+mn-lt"/>
                <a:ea typeface="+mn-ea"/>
                <a:cs typeface="+mn-cs"/>
              </a:rPr>
              <a:t>, such as the </a:t>
            </a:r>
            <a:r>
              <a:rPr lang="en-CA" sz="1200" u="none" strike="noStrike" kern="1200" dirty="0">
                <a:solidFill>
                  <a:schemeClr val="tx1"/>
                </a:solidFill>
                <a:effectLst/>
                <a:latin typeface="+mn-lt"/>
                <a:ea typeface="+mn-ea"/>
                <a:cs typeface="+mn-cs"/>
              </a:rPr>
              <a:t>beaver</a:t>
            </a:r>
            <a:r>
              <a:rPr lang="en-CA" sz="1200" kern="1200" dirty="0">
                <a:solidFill>
                  <a:schemeClr val="tx1"/>
                </a:solidFill>
                <a:effectLst/>
                <a:latin typeface="+mn-lt"/>
                <a:ea typeface="+mn-ea"/>
                <a:cs typeface="+mn-cs"/>
              </a:rPr>
              <a:t> and </a:t>
            </a:r>
            <a:r>
              <a:rPr lang="en-CA" sz="1200" u="none" strike="noStrike" kern="1200" dirty="0">
                <a:solidFill>
                  <a:schemeClr val="tx1"/>
                </a:solidFill>
                <a:effectLst/>
                <a:latin typeface="+mn-lt"/>
                <a:ea typeface="+mn-ea"/>
                <a:cs typeface="+mn-cs"/>
              </a:rPr>
              <a:t>muskrat</a:t>
            </a:r>
            <a:r>
              <a:rPr lang="en-CA" sz="1200" kern="1200" dirty="0">
                <a:solidFill>
                  <a:schemeClr val="tx1"/>
                </a:solidFill>
                <a:effectLst/>
                <a:latin typeface="+mn-lt"/>
                <a:ea typeface="+mn-ea"/>
                <a:cs typeface="+mn-cs"/>
              </a:rPr>
              <a:t>, that dwell in wetlands are important to the fur trade, and the millions of game birds and fish reared in and around our wetlands support a growing recreation and tourist industry.</a:t>
            </a:r>
          </a:p>
        </p:txBody>
      </p:sp>
      <p:sp>
        <p:nvSpPr>
          <p:cNvPr id="4" name="Slide Number Placeholder 3"/>
          <p:cNvSpPr>
            <a:spLocks noGrp="1"/>
          </p:cNvSpPr>
          <p:nvPr>
            <p:ph type="sldNum" sz="quarter" idx="5"/>
          </p:nvPr>
        </p:nvSpPr>
        <p:spPr/>
        <p:txBody>
          <a:bodyPr/>
          <a:lstStyle/>
          <a:p>
            <a:fld id="{EF7B84BF-4991-4DD1-85D4-E8A8B5C9AE35}" type="slidenum">
              <a:rPr lang="en-CA" smtClean="0"/>
              <a:t>23</a:t>
            </a:fld>
            <a:endParaRPr lang="en-CA"/>
          </a:p>
        </p:txBody>
      </p:sp>
    </p:spTree>
    <p:extLst>
      <p:ext uri="{BB962C8B-B14F-4D97-AF65-F5344CB8AC3E}">
        <p14:creationId xmlns:p14="http://schemas.microsoft.com/office/powerpoint/2010/main" val="2872131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factors that can cause flooding some are physical causes and others are human caused.</a:t>
            </a:r>
          </a:p>
          <a:p>
            <a:endParaRPr lang="en-US" dirty="0"/>
          </a:p>
          <a:p>
            <a:r>
              <a:rPr lang="en-US" b="1" dirty="0"/>
              <a:t>Physical causes </a:t>
            </a:r>
            <a:r>
              <a:rPr lang="en-US" dirty="0"/>
              <a:t>include:</a:t>
            </a:r>
          </a:p>
          <a:p>
            <a:pPr marL="171450" indent="-171450">
              <a:buFont typeface="Arial" panose="020B0604020202020204" pitchFamily="34" charset="0"/>
              <a:buChar char="•"/>
            </a:pPr>
            <a:r>
              <a:rPr lang="en-US" dirty="0"/>
              <a:t>Heavy snow pack</a:t>
            </a:r>
          </a:p>
          <a:p>
            <a:pPr marL="171450" indent="-171450">
              <a:buFont typeface="Arial" panose="020B0604020202020204" pitchFamily="34" charset="0"/>
              <a:buChar char="•"/>
            </a:pPr>
            <a:r>
              <a:rPr lang="en-US" dirty="0"/>
              <a:t>Quick thaw</a:t>
            </a:r>
          </a:p>
          <a:p>
            <a:pPr marL="171450" indent="-171450">
              <a:buFont typeface="Arial" panose="020B0604020202020204" pitchFamily="34" charset="0"/>
              <a:buChar char="•"/>
            </a:pPr>
            <a:r>
              <a:rPr lang="en-US" dirty="0"/>
              <a:t>Heavy rain</a:t>
            </a:r>
          </a:p>
          <a:p>
            <a:pPr marL="171450" indent="-171450">
              <a:buFont typeface="Arial" panose="020B0604020202020204" pitchFamily="34" charset="0"/>
              <a:buChar char="•"/>
            </a:pPr>
            <a:r>
              <a:rPr lang="en-US" dirty="0"/>
              <a:t>Lack of vegetation to remove water</a:t>
            </a:r>
          </a:p>
          <a:p>
            <a:pPr marL="171450" indent="-171450">
              <a:buFont typeface="Arial" panose="020B0604020202020204" pitchFamily="34" charset="0"/>
              <a:buChar char="•"/>
            </a:pPr>
            <a:r>
              <a:rPr lang="en-US" dirty="0"/>
              <a:t>Frozen ground</a:t>
            </a:r>
          </a:p>
          <a:p>
            <a:pPr marL="171450" indent="-171450">
              <a:buFont typeface="Arial" panose="020B0604020202020204" pitchFamily="34" charset="0"/>
              <a:buChar char="•"/>
            </a:pPr>
            <a:r>
              <a:rPr lang="en-US" dirty="0"/>
              <a:t>Steep slopes</a:t>
            </a:r>
          </a:p>
          <a:p>
            <a:pPr marL="171450" indent="-171450">
              <a:buFont typeface="Arial" panose="020B0604020202020204" pitchFamily="34" charset="0"/>
              <a:buChar char="•"/>
            </a:pPr>
            <a:r>
              <a:rPr lang="en-US" dirty="0"/>
              <a:t>Compact soils</a:t>
            </a:r>
          </a:p>
          <a:p>
            <a:pPr marL="171450" indent="-171450">
              <a:buFont typeface="Arial" panose="020B0604020202020204" pitchFamily="34" charset="0"/>
              <a:buChar char="•"/>
            </a:pPr>
            <a:r>
              <a:rPr lang="en-US" dirty="0"/>
              <a:t>Ice jams</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Human causes </a:t>
            </a:r>
            <a:r>
              <a:rPr lang="en-US" dirty="0"/>
              <a:t>include:</a:t>
            </a:r>
          </a:p>
          <a:p>
            <a:pPr marL="171450" indent="-171450">
              <a:buFont typeface="Arial" panose="020B0604020202020204" pitchFamily="34" charset="0"/>
              <a:buChar char="•"/>
            </a:pPr>
            <a:r>
              <a:rPr lang="en-US" dirty="0"/>
              <a:t>Agricultural drainage systems</a:t>
            </a:r>
          </a:p>
          <a:p>
            <a:pPr marL="171450" indent="-171450">
              <a:buFont typeface="Arial" panose="020B0604020202020204" pitchFamily="34" charset="0"/>
              <a:buChar char="•"/>
            </a:pPr>
            <a:r>
              <a:rPr lang="en-US" dirty="0"/>
              <a:t>Wetland loss</a:t>
            </a:r>
          </a:p>
          <a:p>
            <a:pPr marL="171450" indent="-171450">
              <a:buFont typeface="Arial" panose="020B0604020202020204" pitchFamily="34" charset="0"/>
              <a:buChar char="•"/>
            </a:pPr>
            <a:r>
              <a:rPr lang="en-US" dirty="0"/>
              <a:t>Dams</a:t>
            </a:r>
          </a:p>
          <a:p>
            <a:pPr marL="171450" indent="-171450">
              <a:buFont typeface="Arial" panose="020B0604020202020204" pitchFamily="34" charset="0"/>
              <a:buChar char="•"/>
            </a:pPr>
            <a:r>
              <a:rPr lang="en-US" dirty="0"/>
              <a:t>Diversions</a:t>
            </a:r>
          </a:p>
          <a:p>
            <a:pPr marL="171450" indent="-171450">
              <a:buFont typeface="Arial" panose="020B0604020202020204" pitchFamily="34" charset="0"/>
              <a:buChar char="•"/>
            </a:pPr>
            <a:r>
              <a:rPr lang="en-US" dirty="0"/>
              <a:t>Urbanization</a:t>
            </a:r>
          </a:p>
          <a:p>
            <a:pPr marL="171450" indent="-171450">
              <a:buFont typeface="Arial" panose="020B0604020202020204" pitchFamily="34" charset="0"/>
              <a:buChar char="•"/>
            </a:pPr>
            <a:r>
              <a:rPr lang="en-US" dirty="0"/>
              <a:t>Deforestation</a:t>
            </a:r>
          </a:p>
          <a:p>
            <a:pPr marL="171450" indent="-171450">
              <a:buFont typeface="Arial" panose="020B0604020202020204" pitchFamily="34" charset="0"/>
              <a:buChar char="•"/>
            </a:pPr>
            <a:endParaRPr lang="en-US" dirty="0"/>
          </a:p>
          <a:p>
            <a:r>
              <a:rPr lang="en-US" dirty="0"/>
              <a:t>Source: </a:t>
            </a:r>
            <a:r>
              <a:rPr lang="en-CA" dirty="0">
                <a:hlinkClick r:id="rId3"/>
              </a:rPr>
              <a:t>https://www.canada.ca/en/environment-climate-change/services/water-overview/quantity/causes-of-flooding.html</a:t>
            </a:r>
            <a:endParaRPr lang="en-CA" dirty="0"/>
          </a:p>
          <a:p>
            <a:endParaRPr lang="en-CA" dirty="0"/>
          </a:p>
          <a:p>
            <a:r>
              <a:rPr lang="en-CA" dirty="0"/>
              <a:t>Source: </a:t>
            </a:r>
            <a:r>
              <a:rPr lang="en-CA" dirty="0">
                <a:hlinkClick r:id="rId4"/>
              </a:rPr>
              <a:t>https://www.bbc.co.uk/bitesize/guides/zgycwmn/revision/1</a:t>
            </a:r>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24</a:t>
            </a:fld>
            <a:endParaRPr lang="en-CA"/>
          </a:p>
        </p:txBody>
      </p:sp>
    </p:spTree>
    <p:extLst>
      <p:ext uri="{BB962C8B-B14F-4D97-AF65-F5344CB8AC3E}">
        <p14:creationId xmlns:p14="http://schemas.microsoft.com/office/powerpoint/2010/main" val="3006439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Of all the water on earth, only 2.5% is fresh water.</a:t>
            </a:r>
            <a:r>
              <a:rPr lang="en-US" sz="1200" b="0" i="0" kern="1200" dirty="0">
                <a:solidFill>
                  <a:schemeClr val="tx1"/>
                </a:solidFill>
                <a:effectLst/>
                <a:latin typeface="+mn-lt"/>
                <a:ea typeface="+mn-ea"/>
                <a:cs typeface="+mn-cs"/>
              </a:rPr>
              <a:t> Freshwater is either groundwater (0.5%), or readily accessible water in lakes, streams, rivers, etc. (0.01%). (Source: </a:t>
            </a:r>
            <a:r>
              <a:rPr lang="en-CA" dirty="0">
                <a:hlinkClick r:id="rId3"/>
              </a:rPr>
              <a:t>https://www.lenntech.com/water-trivia-facts.htm</a:t>
            </a:r>
            <a:r>
              <a:rPr lang="en-CA" dirty="0"/>
              <a:t>)</a:t>
            </a:r>
            <a:br>
              <a:rPr lang="en-US" sz="1200" b="0" i="0" kern="1200" dirty="0">
                <a:solidFill>
                  <a:schemeClr val="tx1"/>
                </a:solidFill>
                <a:effectLst/>
                <a:latin typeface="+mn-lt"/>
                <a:ea typeface="+mn-ea"/>
                <a:cs typeface="+mn-cs"/>
              </a:rPr>
            </a:br>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3</a:t>
            </a:fld>
            <a:endParaRPr lang="en-CA"/>
          </a:p>
        </p:txBody>
      </p:sp>
    </p:spTree>
    <p:extLst>
      <p:ext uri="{BB962C8B-B14F-4D97-AF65-F5344CB8AC3E}">
        <p14:creationId xmlns:p14="http://schemas.microsoft.com/office/powerpoint/2010/main" val="4044302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26</a:t>
            </a:fld>
            <a:endParaRPr lang="en-CA"/>
          </a:p>
        </p:txBody>
      </p:sp>
    </p:spTree>
    <p:extLst>
      <p:ext uri="{BB962C8B-B14F-4D97-AF65-F5344CB8AC3E}">
        <p14:creationId xmlns:p14="http://schemas.microsoft.com/office/powerpoint/2010/main" val="3187512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Human interventions can have positive and negative effects on water, watersheds and wetlands.</a:t>
            </a:r>
            <a:br>
              <a:rPr lang="en-US" sz="1200" b="0" i="0" kern="1200" dirty="0">
                <a:solidFill>
                  <a:schemeClr val="tx1"/>
                </a:solidFill>
                <a:effectLst/>
                <a:latin typeface="+mn-lt"/>
                <a:ea typeface="+mn-ea"/>
                <a:cs typeface="+mn-cs"/>
              </a:rPr>
            </a:br>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27</a:t>
            </a:fld>
            <a:endParaRPr lang="en-CA"/>
          </a:p>
        </p:txBody>
      </p:sp>
    </p:spTree>
    <p:extLst>
      <p:ext uri="{BB962C8B-B14F-4D97-AF65-F5344CB8AC3E}">
        <p14:creationId xmlns:p14="http://schemas.microsoft.com/office/powerpoint/2010/main" val="389644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Source: </a:t>
            </a:r>
            <a:r>
              <a:rPr lang="en-CA" dirty="0">
                <a:hlinkClick r:id="rId3"/>
              </a:rPr>
              <a:t>https://www.gov.mb.ca/mit/wms/rrf/index.html</a:t>
            </a:r>
            <a:endParaRPr lang="en-CA" dirty="0"/>
          </a:p>
          <a:p>
            <a:pPr marL="0" indent="0">
              <a:buFont typeface="+mj-lt"/>
              <a:buNone/>
            </a:pPr>
            <a:endParaRPr lang="en-CA" dirty="0"/>
          </a:p>
          <a:p>
            <a:r>
              <a:rPr lang="en-US" sz="1200" b="0" i="0" kern="1200" dirty="0">
                <a:solidFill>
                  <a:schemeClr val="tx1"/>
                </a:solidFill>
                <a:effectLst/>
                <a:latin typeface="+mn-lt"/>
                <a:ea typeface="+mn-ea"/>
                <a:cs typeface="+mn-cs"/>
              </a:rPr>
              <a:t>One of the most significant flood protection measures in Manitoba is the Red River Floodway, which protects the City of Winnipeg. Starting in 2005, Canada and Manitoba invested $628 million to further expand the Red River Floodway.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original floodway was built between 1962 and 1968 and cost $63 million.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At the time, excavation of the floodway channel was the second largest earth moving project in the world (second only to the Panama Canal and larger than the Suez Canal project).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Since 1968, it has prevented tens of billions of dollars in flood damage in Winnipeg.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It is often referred to as Duff’s Ditch in recognition of then-Premier Duff Roblin, who spearheaded the development of the floodway.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expansion of the current floodway system (including the West Dike and channel outlet) began after the 1997 flood, to protect the City of Winnipeg from a one-in-700-year flood. It increased the floodway's capacity – from 1700 cubic </a:t>
            </a:r>
            <a:r>
              <a:rPr lang="en-US" sz="1200" b="0" i="0" kern="1200" dirty="0" err="1">
                <a:solidFill>
                  <a:schemeClr val="tx1"/>
                </a:solidFill>
                <a:effectLst/>
                <a:latin typeface="+mn-lt"/>
                <a:ea typeface="+mn-ea"/>
                <a:cs typeface="+mn-cs"/>
              </a:rPr>
              <a:t>metres</a:t>
            </a:r>
            <a:r>
              <a:rPr lang="en-US" sz="1200" b="0" i="0" kern="1200" dirty="0">
                <a:solidFill>
                  <a:schemeClr val="tx1"/>
                </a:solidFill>
                <a:effectLst/>
                <a:latin typeface="+mn-lt"/>
                <a:ea typeface="+mn-ea"/>
                <a:cs typeface="+mn-cs"/>
              </a:rPr>
              <a:t> per second (</a:t>
            </a:r>
            <a:r>
              <a:rPr lang="en-US" sz="1200" b="0" i="0" kern="1200" dirty="0" err="1">
                <a:solidFill>
                  <a:schemeClr val="tx1"/>
                </a:solidFill>
                <a:effectLst/>
                <a:latin typeface="+mn-lt"/>
                <a:ea typeface="+mn-ea"/>
                <a:cs typeface="+mn-cs"/>
              </a:rPr>
              <a:t>cms</a:t>
            </a:r>
            <a:r>
              <a:rPr lang="en-US" sz="1200" b="0" i="0" kern="1200" dirty="0">
                <a:solidFill>
                  <a:schemeClr val="tx1"/>
                </a:solidFill>
                <a:effectLst/>
                <a:latin typeface="+mn-lt"/>
                <a:ea typeface="+mn-ea"/>
                <a:cs typeface="+mn-cs"/>
              </a:rPr>
              <a:t>) (60,000 cubic feet per second (</a:t>
            </a:r>
            <a:r>
              <a:rPr lang="en-US" sz="1200" b="0" i="0" kern="1200" dirty="0" err="1">
                <a:solidFill>
                  <a:schemeClr val="tx1"/>
                </a:solidFill>
                <a:effectLst/>
                <a:latin typeface="+mn-lt"/>
                <a:ea typeface="+mn-ea"/>
                <a:cs typeface="+mn-cs"/>
              </a:rPr>
              <a:t>cfs</a:t>
            </a:r>
            <a:r>
              <a:rPr lang="en-US" sz="1200" b="0" i="0" kern="1200" dirty="0">
                <a:solidFill>
                  <a:schemeClr val="tx1"/>
                </a:solidFill>
                <a:effectLst/>
                <a:latin typeface="+mn-lt"/>
                <a:ea typeface="+mn-ea"/>
                <a:cs typeface="+mn-cs"/>
              </a:rPr>
              <a:t>)) to 3964 </a:t>
            </a:r>
            <a:r>
              <a:rPr lang="en-US" sz="1200" b="0" i="0" kern="1200" dirty="0" err="1">
                <a:solidFill>
                  <a:schemeClr val="tx1"/>
                </a:solidFill>
                <a:effectLst/>
                <a:latin typeface="+mn-lt"/>
                <a:ea typeface="+mn-ea"/>
                <a:cs typeface="+mn-cs"/>
              </a:rPr>
              <a:t>cms</a:t>
            </a:r>
            <a:r>
              <a:rPr lang="en-US" sz="1200" b="0" i="0" kern="1200" dirty="0">
                <a:solidFill>
                  <a:schemeClr val="tx1"/>
                </a:solidFill>
                <a:effectLst/>
                <a:latin typeface="+mn-lt"/>
                <a:ea typeface="+mn-ea"/>
                <a:cs typeface="+mn-cs"/>
              </a:rPr>
              <a:t> (140,000 </a:t>
            </a:r>
            <a:r>
              <a:rPr lang="en-US" sz="1200" b="0" i="0" kern="1200" dirty="0" err="1">
                <a:solidFill>
                  <a:schemeClr val="tx1"/>
                </a:solidFill>
                <a:effectLst/>
                <a:latin typeface="+mn-lt"/>
                <a:ea typeface="+mn-ea"/>
                <a:cs typeface="+mn-cs"/>
              </a:rPr>
              <a:t>cfs</a:t>
            </a:r>
            <a:r>
              <a:rPr lang="en-US" sz="1200" b="0" i="0" kern="1200" dirty="0">
                <a:solidFill>
                  <a:schemeClr val="tx1"/>
                </a:solidFill>
                <a:effectLst/>
                <a:latin typeface="+mn-lt"/>
                <a:ea typeface="+mn-ea"/>
                <a:cs typeface="+mn-cs"/>
              </a:rPr>
              <a:t>).</a:t>
            </a:r>
          </a:p>
          <a:p>
            <a:pPr marL="0" indent="0">
              <a:buFont typeface="+mj-lt"/>
              <a:buNone/>
            </a:pPr>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28</a:t>
            </a:fld>
            <a:endParaRPr lang="en-CA"/>
          </a:p>
        </p:txBody>
      </p:sp>
    </p:spTree>
    <p:extLst>
      <p:ext uri="{BB962C8B-B14F-4D97-AF65-F5344CB8AC3E}">
        <p14:creationId xmlns:p14="http://schemas.microsoft.com/office/powerpoint/2010/main" val="2299419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CA" dirty="0">
                <a:hlinkClick r:id="rId3"/>
              </a:rPr>
              <a:t>https://www.gov.mb.ca/mit/wms/pd/index.html</a:t>
            </a:r>
            <a:endParaRPr lang="en-CA" dirty="0"/>
          </a:p>
          <a:p>
            <a:endParaRPr lang="en-CA" dirty="0"/>
          </a:p>
          <a:p>
            <a:r>
              <a:rPr lang="en-US" sz="1200" b="0" i="0" kern="1200" dirty="0">
                <a:solidFill>
                  <a:schemeClr val="tx1"/>
                </a:solidFill>
                <a:effectLst/>
                <a:latin typeface="+mn-lt"/>
                <a:ea typeface="+mn-ea"/>
                <a:cs typeface="+mn-cs"/>
              </a:rPr>
              <a:t>The Portage Diversion (sometimes referred to as the Assiniboine River Diversion) is a 29 km (18 mile) long channel located just west of Portage La Prairie that diverts water from the Assiniboine River northward into Lake Manitoba. The Portage Diversion is one of the major flood control infrastructure components that were recommended in the Report of the </a:t>
            </a:r>
            <a:r>
              <a:rPr lang="en-US" sz="1200" b="0" i="0" u="sng" kern="1200" dirty="0">
                <a:solidFill>
                  <a:schemeClr val="tx1"/>
                </a:solidFill>
                <a:effectLst/>
                <a:latin typeface="+mn-lt"/>
                <a:ea typeface="+mn-ea"/>
                <a:cs typeface="+mn-cs"/>
                <a:hlinkClick r:id="rId4"/>
              </a:rPr>
              <a:t>Royal Commission on Flood Cost Benefit (1958)</a:t>
            </a:r>
            <a:r>
              <a:rPr lang="en-US" sz="1200" b="0" i="0" kern="1200" dirty="0">
                <a:solidFill>
                  <a:schemeClr val="tx1"/>
                </a:solidFill>
                <a:effectLst/>
                <a:latin typeface="+mn-lt"/>
                <a:ea typeface="+mn-ea"/>
                <a:cs typeface="+mn-cs"/>
              </a:rPr>
              <a:t> (ZIP, 14 MB). Construction of the Portage Diversion started in 1965, and was completed in 1970 for a total cost of $20.5 million. The Portage Diversion was first put into operation in the spring of 1970. The Portage Diversion provides flood protection to the City of Winnipeg and to the communities along the Lower Assiniboine River, which include the Rural Municipalities of Portage La Prairie, Cartier, St. Francois Xavier and </a:t>
            </a:r>
            <a:r>
              <a:rPr lang="en-US" sz="1200" b="0" i="0" kern="1200" dirty="0" err="1">
                <a:solidFill>
                  <a:schemeClr val="tx1"/>
                </a:solidFill>
                <a:effectLst/>
                <a:latin typeface="+mn-lt"/>
                <a:ea typeface="+mn-ea"/>
                <a:cs typeface="+mn-cs"/>
              </a:rPr>
              <a:t>Headingley</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Portage Diversion project includes the following components: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29 km (18 mile) long diversion channel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embankment dikes adjacent to the diversion channel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two drop structures within the channel and an outlet drop structure at Lake Manitoba to reduce flow velocities in the channel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an Inlet Control Structure at the entrance of the diversion channel to control flow entering into the diversion.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River Control Structure that acts as a dam and spillway along the Assiniboine River downstream of the diversion channel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reservoir upstream of the River Control Structure (the Portage Reservoir).</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Portage Diversion was designed to convey up to 708 </a:t>
            </a:r>
            <a:r>
              <a:rPr lang="en-US" sz="1200" b="0" i="0" kern="1200" dirty="0" err="1">
                <a:solidFill>
                  <a:schemeClr val="tx1"/>
                </a:solidFill>
                <a:effectLst/>
                <a:latin typeface="+mn-lt"/>
                <a:ea typeface="+mn-ea"/>
                <a:cs typeface="+mn-cs"/>
              </a:rPr>
              <a:t>cms</a:t>
            </a:r>
            <a:r>
              <a:rPr lang="en-US" sz="1200" b="0" i="0" kern="1200" dirty="0">
                <a:solidFill>
                  <a:schemeClr val="tx1"/>
                </a:solidFill>
                <a:effectLst/>
                <a:latin typeface="+mn-lt"/>
                <a:ea typeface="+mn-ea"/>
                <a:cs typeface="+mn-cs"/>
              </a:rPr>
              <a:t> (25,000 </a:t>
            </a:r>
            <a:r>
              <a:rPr lang="en-US" sz="1200" b="0" i="0" kern="1200" dirty="0" err="1">
                <a:solidFill>
                  <a:schemeClr val="tx1"/>
                </a:solidFill>
                <a:effectLst/>
                <a:latin typeface="+mn-lt"/>
                <a:ea typeface="+mn-ea"/>
                <a:cs typeface="+mn-cs"/>
              </a:rPr>
              <a:t>cfs</a:t>
            </a:r>
            <a:r>
              <a:rPr lang="en-US" sz="1200" b="0" i="0" kern="1200" dirty="0">
                <a:solidFill>
                  <a:schemeClr val="tx1"/>
                </a:solidFill>
                <a:effectLst/>
                <a:latin typeface="+mn-lt"/>
                <a:ea typeface="+mn-ea"/>
                <a:cs typeface="+mn-cs"/>
              </a:rPr>
              <a:t>) from the Assiniboine River when the Portage Reservoir is at full supply level of 234.4 m (769.0 ft). The last five kilometers of the diversion channel passes through Delta Marsh and this portion of the diversion channel has a lower capacity of only 425 </a:t>
            </a:r>
            <a:r>
              <a:rPr lang="en-US" sz="1200" b="0" i="0" kern="1200" dirty="0" err="1">
                <a:solidFill>
                  <a:schemeClr val="tx1"/>
                </a:solidFill>
                <a:effectLst/>
                <a:latin typeface="+mn-lt"/>
                <a:ea typeface="+mn-ea"/>
                <a:cs typeface="+mn-cs"/>
              </a:rPr>
              <a:t>cms</a:t>
            </a:r>
            <a:r>
              <a:rPr lang="en-US" sz="1200" b="0" i="0" kern="1200" dirty="0">
                <a:solidFill>
                  <a:schemeClr val="tx1"/>
                </a:solidFill>
                <a:effectLst/>
                <a:latin typeface="+mn-lt"/>
                <a:ea typeface="+mn-ea"/>
                <a:cs typeface="+mn-cs"/>
              </a:rPr>
              <a:t> (15,000 </a:t>
            </a:r>
            <a:r>
              <a:rPr lang="en-US" sz="1200" b="0" i="0" kern="1200" dirty="0" err="1">
                <a:solidFill>
                  <a:schemeClr val="tx1"/>
                </a:solidFill>
                <a:effectLst/>
                <a:latin typeface="+mn-lt"/>
                <a:ea typeface="+mn-ea"/>
                <a:cs typeface="+mn-cs"/>
              </a:rPr>
              <a:t>cfs</a:t>
            </a:r>
            <a:r>
              <a:rPr lang="en-US" sz="1200" b="0" i="0" kern="1200" dirty="0">
                <a:solidFill>
                  <a:schemeClr val="tx1"/>
                </a:solidFill>
                <a:effectLst/>
                <a:latin typeface="+mn-lt"/>
                <a:ea typeface="+mn-ea"/>
                <a:cs typeface="+mn-cs"/>
              </a:rPr>
              <a:t>). Any flows in excess of 425 </a:t>
            </a:r>
            <a:r>
              <a:rPr lang="en-US" sz="1200" b="0" i="0" kern="1200" dirty="0" err="1">
                <a:solidFill>
                  <a:schemeClr val="tx1"/>
                </a:solidFill>
                <a:effectLst/>
                <a:latin typeface="+mn-lt"/>
                <a:ea typeface="+mn-ea"/>
                <a:cs typeface="+mn-cs"/>
              </a:rPr>
              <a:t>cms</a:t>
            </a:r>
            <a:r>
              <a:rPr lang="en-US" sz="1200" b="0" i="0" kern="1200" dirty="0">
                <a:solidFill>
                  <a:schemeClr val="tx1"/>
                </a:solidFill>
                <a:effectLst/>
                <a:latin typeface="+mn-lt"/>
                <a:ea typeface="+mn-ea"/>
                <a:cs typeface="+mn-cs"/>
              </a:rPr>
              <a:t> (15,000 </a:t>
            </a:r>
            <a:r>
              <a:rPr lang="en-US" sz="1200" b="0" i="0" kern="1200" dirty="0" err="1">
                <a:solidFill>
                  <a:schemeClr val="tx1"/>
                </a:solidFill>
                <a:effectLst/>
                <a:latin typeface="+mn-lt"/>
                <a:ea typeface="+mn-ea"/>
                <a:cs typeface="+mn-cs"/>
              </a:rPr>
              <a:t>cfs</a:t>
            </a:r>
            <a:r>
              <a:rPr lang="en-US" sz="1200" b="0" i="0" kern="1200" dirty="0">
                <a:solidFill>
                  <a:schemeClr val="tx1"/>
                </a:solidFill>
                <a:effectLst/>
                <a:latin typeface="+mn-lt"/>
                <a:ea typeface="+mn-ea"/>
                <a:cs typeface="+mn-cs"/>
              </a:rPr>
              <a:t>) spill laterally from the channel into Delta Marsh through a section of the west embankment.</a:t>
            </a: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29</a:t>
            </a:fld>
            <a:endParaRPr lang="en-CA"/>
          </a:p>
        </p:txBody>
      </p:sp>
    </p:spTree>
    <p:extLst>
      <p:ext uri="{BB962C8B-B14F-4D97-AF65-F5344CB8AC3E}">
        <p14:creationId xmlns:p14="http://schemas.microsoft.com/office/powerpoint/2010/main" val="2628502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factors that can cause flooding some are physical causes and others are human caused.</a:t>
            </a:r>
          </a:p>
          <a:p>
            <a:endParaRPr lang="en-US" dirty="0"/>
          </a:p>
          <a:p>
            <a:pPr marL="0" indent="0">
              <a:buFont typeface="Arial" panose="020B0604020202020204" pitchFamily="34" charset="0"/>
              <a:buNone/>
            </a:pPr>
            <a:r>
              <a:rPr lang="en-US" b="1" dirty="0"/>
              <a:t>Human causes </a:t>
            </a:r>
            <a:r>
              <a:rPr lang="en-US" dirty="0"/>
              <a:t>include:</a:t>
            </a:r>
          </a:p>
          <a:p>
            <a:pPr marL="171450" indent="-171450">
              <a:buFont typeface="Arial" panose="020B0604020202020204" pitchFamily="34" charset="0"/>
              <a:buChar char="•"/>
            </a:pPr>
            <a:r>
              <a:rPr lang="en-US" dirty="0"/>
              <a:t>Agricultural drainage systems</a:t>
            </a:r>
          </a:p>
          <a:p>
            <a:pPr marL="171450" indent="-171450">
              <a:buFont typeface="Arial" panose="020B0604020202020204" pitchFamily="34" charset="0"/>
              <a:buChar char="•"/>
            </a:pPr>
            <a:r>
              <a:rPr lang="en-US" dirty="0"/>
              <a:t>Wetland loss</a:t>
            </a:r>
          </a:p>
          <a:p>
            <a:pPr marL="171450" indent="-171450">
              <a:buFont typeface="Arial" panose="020B0604020202020204" pitchFamily="34" charset="0"/>
              <a:buChar char="•"/>
            </a:pPr>
            <a:r>
              <a:rPr lang="en-US" dirty="0"/>
              <a:t>Dams</a:t>
            </a:r>
          </a:p>
          <a:p>
            <a:pPr marL="171450" indent="-171450">
              <a:buFont typeface="Arial" panose="020B0604020202020204" pitchFamily="34" charset="0"/>
              <a:buChar char="•"/>
            </a:pPr>
            <a:r>
              <a:rPr lang="en-US" dirty="0"/>
              <a:t>Diversions</a:t>
            </a:r>
          </a:p>
          <a:p>
            <a:pPr marL="171450" indent="-171450">
              <a:buFont typeface="Arial" panose="020B0604020202020204" pitchFamily="34" charset="0"/>
              <a:buChar char="•"/>
            </a:pPr>
            <a:r>
              <a:rPr lang="en-US" dirty="0"/>
              <a:t>Urbanization</a:t>
            </a:r>
          </a:p>
          <a:p>
            <a:pPr marL="171450" indent="-171450">
              <a:buFont typeface="Arial" panose="020B0604020202020204" pitchFamily="34" charset="0"/>
              <a:buChar char="•"/>
            </a:pPr>
            <a:r>
              <a:rPr lang="en-US" dirty="0"/>
              <a:t>Deforestation</a:t>
            </a:r>
          </a:p>
          <a:p>
            <a:endParaRPr lang="en-US" dirty="0"/>
          </a:p>
          <a:p>
            <a:r>
              <a:rPr lang="en-US" b="1" dirty="0"/>
              <a:t>Physical causes </a:t>
            </a:r>
            <a:r>
              <a:rPr lang="en-US" dirty="0"/>
              <a:t>include:</a:t>
            </a:r>
          </a:p>
          <a:p>
            <a:pPr marL="171450" indent="-171450">
              <a:buFont typeface="Arial" panose="020B0604020202020204" pitchFamily="34" charset="0"/>
              <a:buChar char="•"/>
            </a:pPr>
            <a:r>
              <a:rPr lang="en-US" dirty="0"/>
              <a:t>Heavy snow pack</a:t>
            </a:r>
          </a:p>
          <a:p>
            <a:pPr marL="171450" indent="-171450">
              <a:buFont typeface="Arial" panose="020B0604020202020204" pitchFamily="34" charset="0"/>
              <a:buChar char="•"/>
            </a:pPr>
            <a:r>
              <a:rPr lang="en-US" dirty="0"/>
              <a:t>Quick thaw</a:t>
            </a:r>
          </a:p>
          <a:p>
            <a:pPr marL="171450" indent="-171450">
              <a:buFont typeface="Arial" panose="020B0604020202020204" pitchFamily="34" charset="0"/>
              <a:buChar char="•"/>
            </a:pPr>
            <a:r>
              <a:rPr lang="en-US" dirty="0"/>
              <a:t>Heavy rain</a:t>
            </a:r>
          </a:p>
          <a:p>
            <a:pPr marL="171450" indent="-171450">
              <a:buFont typeface="Arial" panose="020B0604020202020204" pitchFamily="34" charset="0"/>
              <a:buChar char="•"/>
            </a:pPr>
            <a:r>
              <a:rPr lang="en-US" dirty="0"/>
              <a:t>Lack of vegetation to remove water</a:t>
            </a:r>
          </a:p>
          <a:p>
            <a:pPr marL="171450" indent="-171450">
              <a:buFont typeface="Arial" panose="020B0604020202020204" pitchFamily="34" charset="0"/>
              <a:buChar char="•"/>
            </a:pPr>
            <a:r>
              <a:rPr lang="en-US" dirty="0"/>
              <a:t>Frozen ground</a:t>
            </a:r>
          </a:p>
          <a:p>
            <a:pPr marL="171450" indent="-171450">
              <a:buFont typeface="Arial" panose="020B0604020202020204" pitchFamily="34" charset="0"/>
              <a:buChar char="•"/>
            </a:pPr>
            <a:r>
              <a:rPr lang="en-US" dirty="0"/>
              <a:t>Steep slopes</a:t>
            </a:r>
          </a:p>
          <a:p>
            <a:pPr marL="171450" indent="-171450">
              <a:buFont typeface="Arial" panose="020B0604020202020204" pitchFamily="34" charset="0"/>
              <a:buChar char="•"/>
            </a:pPr>
            <a:r>
              <a:rPr lang="en-US" dirty="0"/>
              <a:t>Compact soils</a:t>
            </a:r>
          </a:p>
          <a:p>
            <a:pPr marL="171450" indent="-171450">
              <a:buFont typeface="Arial" panose="020B0604020202020204" pitchFamily="34" charset="0"/>
              <a:buChar char="•"/>
            </a:pPr>
            <a:r>
              <a:rPr lang="en-US" dirty="0"/>
              <a:t>Ice jams</a:t>
            </a:r>
          </a:p>
          <a:p>
            <a:pPr marL="0" indent="0">
              <a:buFont typeface="Arial" panose="020B0604020202020204" pitchFamily="34" charset="0"/>
              <a:buNone/>
            </a:pPr>
            <a:endParaRPr lang="en-US" dirty="0"/>
          </a:p>
          <a:p>
            <a:r>
              <a:rPr lang="en-US" dirty="0"/>
              <a:t>Source: </a:t>
            </a:r>
            <a:r>
              <a:rPr lang="en-CA" dirty="0">
                <a:hlinkClick r:id="rId3"/>
              </a:rPr>
              <a:t>https://www.canada.ca/en/environment-climate-change/services/water-overview/quantity/causes-of-flooding.html</a:t>
            </a:r>
            <a:endParaRPr lang="en-CA" dirty="0"/>
          </a:p>
          <a:p>
            <a:endParaRPr lang="en-CA" dirty="0"/>
          </a:p>
          <a:p>
            <a:r>
              <a:rPr lang="en-CA" dirty="0"/>
              <a:t>Source: </a:t>
            </a:r>
            <a:r>
              <a:rPr lang="en-CA" dirty="0">
                <a:hlinkClick r:id="rId4"/>
              </a:rPr>
              <a:t>https://www.bbc.co.uk/bitesize/guides/zgycwmn/revision/1</a:t>
            </a:r>
            <a:endParaRPr lang="en-CA" dirty="0"/>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30</a:t>
            </a:fld>
            <a:endParaRPr lang="en-CA"/>
          </a:p>
        </p:txBody>
      </p:sp>
    </p:spTree>
    <p:extLst>
      <p:ext uri="{BB962C8B-B14F-4D97-AF65-F5344CB8AC3E}">
        <p14:creationId xmlns:p14="http://schemas.microsoft.com/office/powerpoint/2010/main" val="778771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background information: </a:t>
            </a:r>
            <a:r>
              <a:rPr lang="en-CA" dirty="0">
                <a:hlinkClick r:id="rId3"/>
              </a:rPr>
              <a:t>https://en.wikipedia.org/wiki/Flood_control</a:t>
            </a:r>
            <a:r>
              <a:rPr lang="en-CA" dirty="0"/>
              <a:t>; </a:t>
            </a:r>
            <a:r>
              <a:rPr lang="en-CA" dirty="0">
                <a:hlinkClick r:id="rId4"/>
              </a:rPr>
              <a:t>https://www.epa.gov/wetlands/why-are-wetlands-important</a:t>
            </a:r>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31</a:t>
            </a:fld>
            <a:endParaRPr lang="en-CA"/>
          </a:p>
        </p:txBody>
      </p:sp>
    </p:spTree>
    <p:extLst>
      <p:ext uri="{BB962C8B-B14F-4D97-AF65-F5344CB8AC3E}">
        <p14:creationId xmlns:p14="http://schemas.microsoft.com/office/powerpoint/2010/main" val="1113328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information:</a:t>
            </a:r>
          </a:p>
          <a:p>
            <a:endParaRPr lang="en-US" dirty="0"/>
          </a:p>
          <a:p>
            <a:r>
              <a:rPr lang="en-CA" dirty="0">
                <a:hlinkClick r:id="rId3"/>
              </a:rPr>
              <a:t>https://www.nationalgeographic.org/encyclopedia/erosion/</a:t>
            </a:r>
            <a:endParaRPr lang="en-CA" dirty="0"/>
          </a:p>
          <a:p>
            <a:r>
              <a:rPr lang="en-CA" dirty="0">
                <a:hlinkClick r:id="rId4"/>
              </a:rPr>
              <a:t>https://en.wikipedia.org/wiki/Erosion</a:t>
            </a:r>
            <a:endParaRPr lang="en-CA" dirty="0"/>
          </a:p>
          <a:p>
            <a:r>
              <a:rPr lang="en-CA" dirty="0">
                <a:hlinkClick r:id="rId5"/>
              </a:rPr>
              <a:t>https://en.wikipedia.org/wiki/Erosion_control</a:t>
            </a:r>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32</a:t>
            </a:fld>
            <a:endParaRPr lang="en-CA"/>
          </a:p>
        </p:txBody>
      </p:sp>
    </p:spTree>
    <p:extLst>
      <p:ext uri="{BB962C8B-B14F-4D97-AF65-F5344CB8AC3E}">
        <p14:creationId xmlns:p14="http://schemas.microsoft.com/office/powerpoint/2010/main" val="1251206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Non‐point source pollution is pollution spread over a large area and not from one specific location; this type of pollution is hard to trace to its source, e.g. litter, acid rain, etc.</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Point source pollution is easily traced to its source, e.g. factories and sewage treatment plant wastewater. Non-point source pollution, unlike point source pollution, comes from many different sources. Non‐point source pollution is the single largest contributor to water pollution!</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Source: </a:t>
            </a:r>
            <a:r>
              <a:rPr lang="en-CA" sz="1200" u="sng" kern="1200" dirty="0">
                <a:solidFill>
                  <a:schemeClr val="tx1"/>
                </a:solidFill>
                <a:effectLst/>
                <a:latin typeface="+mn-lt"/>
                <a:ea typeface="+mn-ea"/>
                <a:cs typeface="+mn-cs"/>
                <a:hlinkClick r:id="rId3"/>
              </a:rPr>
              <a:t>http://www.lsf-lst.ca/media/LSF_-_FLOW_-_ON_Grade_8_Water_Unit_Sample.pdf</a:t>
            </a:r>
            <a:r>
              <a:rPr lang="en-CA" sz="1200" u="sng"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CA" sz="1200" u="sng" kern="1200" dirty="0">
                <a:solidFill>
                  <a:schemeClr val="tx1"/>
                </a:solidFill>
                <a:effectLst/>
                <a:latin typeface="+mn-lt"/>
                <a:ea typeface="+mn-ea"/>
                <a:cs typeface="+mn-cs"/>
                <a:hlinkClick r:id="rId4"/>
              </a:rPr>
              <a:t>https://www.nationalgeographic.org/encyclopedia/point-source-and-nonpoint-sources-pollution/</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33</a:t>
            </a:fld>
            <a:endParaRPr lang="en-CA"/>
          </a:p>
        </p:txBody>
      </p:sp>
    </p:spTree>
    <p:extLst>
      <p:ext uri="{BB962C8B-B14F-4D97-AF65-F5344CB8AC3E}">
        <p14:creationId xmlns:p14="http://schemas.microsoft.com/office/powerpoint/2010/main" val="3874709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Non‐point source pollution is pollution spread over a large area and not from one specific location; this type of pollution is hard to trace to its source, e.g. litter, acid rain, etc.</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Point source pollution is easily traced to its source, e.g. factories and sewage treatment plant wastewater. Non-point source pollution, unlike point source pollution, comes from many different sources. Non‐point source pollution is the single largest contributor to water pollution!</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Source: </a:t>
            </a:r>
            <a:r>
              <a:rPr lang="en-CA" sz="1200" u="sng" kern="1200" dirty="0">
                <a:solidFill>
                  <a:schemeClr val="tx1"/>
                </a:solidFill>
                <a:effectLst/>
                <a:latin typeface="+mn-lt"/>
                <a:ea typeface="+mn-ea"/>
                <a:cs typeface="+mn-cs"/>
                <a:hlinkClick r:id="rId3"/>
              </a:rPr>
              <a:t>http://www.lsf-lst.ca/media/LSF_-_FLOW_-_ON_Grade_8_Water_Unit_Sample.pdf</a:t>
            </a:r>
            <a:r>
              <a:rPr lang="en-CA" sz="1200" u="sng" kern="1200" dirty="0">
                <a:solidFill>
                  <a:schemeClr val="tx1"/>
                </a:solidFill>
                <a:effectLst/>
                <a:latin typeface="+mn-lt"/>
                <a:ea typeface="+mn-ea"/>
                <a:cs typeface="+mn-cs"/>
              </a:rPr>
              <a:t>; </a:t>
            </a:r>
          </a:p>
          <a:p>
            <a:endParaRPr lang="en-CA" sz="1200" kern="1200" dirty="0">
              <a:solidFill>
                <a:schemeClr val="tx1"/>
              </a:solidFill>
              <a:effectLst/>
              <a:latin typeface="+mn-lt"/>
              <a:ea typeface="+mn-ea"/>
              <a:cs typeface="+mn-cs"/>
            </a:endParaRPr>
          </a:p>
          <a:p>
            <a:r>
              <a:rPr lang="en-CA" sz="1200" u="sng" kern="1200" dirty="0">
                <a:solidFill>
                  <a:schemeClr val="tx1"/>
                </a:solidFill>
                <a:effectLst/>
                <a:latin typeface="+mn-lt"/>
                <a:ea typeface="+mn-ea"/>
                <a:cs typeface="+mn-cs"/>
                <a:hlinkClick r:id="rId4"/>
              </a:rPr>
              <a:t>https://www.nationalgeographic.org/encyclopedia/point-source-and-nonpoint-sources-pollution/</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34</a:t>
            </a:fld>
            <a:endParaRPr lang="en-CA"/>
          </a:p>
        </p:txBody>
      </p:sp>
    </p:spTree>
    <p:extLst>
      <p:ext uri="{BB962C8B-B14F-4D97-AF65-F5344CB8AC3E}">
        <p14:creationId xmlns:p14="http://schemas.microsoft.com/office/powerpoint/2010/main" val="80992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See Fact 14: </a:t>
            </a:r>
            <a:r>
              <a:rPr lang="en-US" sz="1200" b="0" i="0" u="none" strike="noStrike" kern="1200" dirty="0">
                <a:solidFill>
                  <a:schemeClr val="tx1"/>
                </a:solidFill>
                <a:effectLst/>
                <a:latin typeface="+mn-lt"/>
                <a:ea typeface="+mn-ea"/>
                <a:cs typeface="+mn-cs"/>
              </a:rPr>
              <a:t>Composting and </a:t>
            </a:r>
            <a:r>
              <a:rPr lang="en-US" sz="1200" b="0" i="0" kern="1200" dirty="0">
                <a:solidFill>
                  <a:schemeClr val="tx1"/>
                </a:solidFill>
                <a:effectLst/>
                <a:latin typeface="+mn-lt"/>
                <a:ea typeface="+mn-ea"/>
                <a:cs typeface="+mn-cs"/>
              </a:rPr>
              <a:t>recycling alone have prevented 85 million tons of waste to be dumped in 2010 (U.S. statistic)</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a:t>
            </a:r>
            <a:r>
              <a:rPr lang="en-CA" dirty="0">
                <a:hlinkClick r:id="rId3"/>
              </a:rPr>
              <a:t>https://www.conserve-energy-future.com/various-pollution-facts.php</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F7B84BF-4991-4DD1-85D4-E8A8B5C9AE35}" type="slidenum">
              <a:rPr lang="en-CA" smtClean="0"/>
              <a:t>35</a:t>
            </a:fld>
            <a:endParaRPr lang="en-CA"/>
          </a:p>
        </p:txBody>
      </p:sp>
    </p:spTree>
    <p:extLst>
      <p:ext uri="{BB962C8B-B14F-4D97-AF65-F5344CB8AC3E}">
        <p14:creationId xmlns:p14="http://schemas.microsoft.com/office/powerpoint/2010/main" val="3805185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Humans daily use about 190 </a:t>
            </a:r>
            <a:r>
              <a:rPr lang="en-US" sz="1200" b="0" i="0" kern="1200" dirty="0" err="1">
                <a:solidFill>
                  <a:schemeClr val="tx1"/>
                </a:solidFill>
                <a:effectLst/>
                <a:latin typeface="+mn-lt"/>
                <a:ea typeface="+mn-ea"/>
                <a:cs typeface="+mn-cs"/>
              </a:rPr>
              <a:t>litres</a:t>
            </a:r>
            <a:r>
              <a:rPr lang="en-US" sz="1200" b="0" i="0" kern="1200" dirty="0">
                <a:solidFill>
                  <a:schemeClr val="tx1"/>
                </a:solidFill>
                <a:effectLst/>
                <a:latin typeface="+mn-lt"/>
                <a:ea typeface="+mn-ea"/>
                <a:cs typeface="+mn-cs"/>
              </a:rPr>
              <a:t> (50 gallons) of water. (Source: </a:t>
            </a:r>
            <a:r>
              <a:rPr lang="en-CA" dirty="0">
                <a:hlinkClick r:id="rId3"/>
              </a:rPr>
              <a:t>https://www.lenntech.com/water-trivia-facts.htm</a:t>
            </a:r>
            <a:r>
              <a:rPr lang="en-CA" dirty="0"/>
              <a:t>)</a:t>
            </a:r>
          </a:p>
        </p:txBody>
      </p:sp>
      <p:sp>
        <p:nvSpPr>
          <p:cNvPr id="4" name="Slide Number Placeholder 3"/>
          <p:cNvSpPr>
            <a:spLocks noGrp="1"/>
          </p:cNvSpPr>
          <p:nvPr>
            <p:ph type="sldNum" sz="quarter" idx="5"/>
          </p:nvPr>
        </p:nvSpPr>
        <p:spPr/>
        <p:txBody>
          <a:bodyPr/>
          <a:lstStyle/>
          <a:p>
            <a:fld id="{EF7B84BF-4991-4DD1-85D4-E8A8B5C9AE35}" type="slidenum">
              <a:rPr lang="en-CA" smtClean="0"/>
              <a:t>4</a:t>
            </a:fld>
            <a:endParaRPr lang="en-CA"/>
          </a:p>
        </p:txBody>
      </p:sp>
    </p:spTree>
    <p:extLst>
      <p:ext uri="{BB962C8B-B14F-4D97-AF65-F5344CB8AC3E}">
        <p14:creationId xmlns:p14="http://schemas.microsoft.com/office/powerpoint/2010/main" val="2770653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See Fact 22: </a:t>
            </a:r>
            <a:r>
              <a:rPr lang="en-US" sz="1200" b="0" i="0" kern="1200" dirty="0">
                <a:solidFill>
                  <a:schemeClr val="tx1"/>
                </a:solidFill>
                <a:effectLst/>
                <a:latin typeface="+mn-lt"/>
                <a:ea typeface="+mn-ea"/>
                <a:cs typeface="+mn-cs"/>
              </a:rPr>
              <a:t>There are more than 73 various kinds of pesticides in the </a:t>
            </a:r>
            <a:r>
              <a:rPr lang="en-US" sz="1200" b="0" i="0" u="none" strike="noStrike" kern="1200" dirty="0">
                <a:solidFill>
                  <a:schemeClr val="tx1"/>
                </a:solidFill>
                <a:effectLst/>
                <a:latin typeface="+mn-lt"/>
                <a:ea typeface="+mn-ea"/>
                <a:cs typeface="+mn-cs"/>
              </a:rPr>
              <a:t>groundwater</a:t>
            </a:r>
            <a:r>
              <a:rPr lang="en-US" sz="1200" b="0" i="0" kern="1200" dirty="0">
                <a:solidFill>
                  <a:schemeClr val="tx1"/>
                </a:solidFill>
                <a:effectLst/>
                <a:latin typeface="+mn-lt"/>
                <a:ea typeface="+mn-ea"/>
                <a:cs typeface="+mn-cs"/>
              </a:rPr>
              <a:t>, which is used as drinking water.</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 </a:t>
            </a:r>
            <a:r>
              <a:rPr lang="en-CA" dirty="0">
                <a:hlinkClick r:id="rId3"/>
              </a:rPr>
              <a:t>https://www.conserve-energy-future.com/various-pollution-facts.php</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An example of non-point source pollution.</a:t>
            </a: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36</a:t>
            </a:fld>
            <a:endParaRPr lang="en-CA"/>
          </a:p>
        </p:txBody>
      </p:sp>
    </p:spTree>
    <p:extLst>
      <p:ext uri="{BB962C8B-B14F-4D97-AF65-F5344CB8AC3E}">
        <p14:creationId xmlns:p14="http://schemas.microsoft.com/office/powerpoint/2010/main" val="7460608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37</a:t>
            </a:fld>
            <a:endParaRPr lang="en-CA"/>
          </a:p>
        </p:txBody>
      </p:sp>
    </p:spTree>
    <p:extLst>
      <p:ext uri="{BB962C8B-B14F-4D97-AF65-F5344CB8AC3E}">
        <p14:creationId xmlns:p14="http://schemas.microsoft.com/office/powerpoint/2010/main" val="2028947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F7B84BF-4991-4DD1-85D4-E8A8B5C9AE35}" type="slidenum">
              <a:rPr lang="en-CA" smtClean="0"/>
              <a:t>38</a:t>
            </a:fld>
            <a:endParaRPr lang="en-CA"/>
          </a:p>
        </p:txBody>
      </p:sp>
    </p:spTree>
    <p:extLst>
      <p:ext uri="{BB962C8B-B14F-4D97-AF65-F5344CB8AC3E}">
        <p14:creationId xmlns:p14="http://schemas.microsoft.com/office/powerpoint/2010/main" val="3915231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CA" dirty="0">
                <a:hlinkClick r:id="rId3"/>
              </a:rPr>
              <a:t>https://www.worldatlas.com/articles/world-s-largest-freshwater-lakes.html</a:t>
            </a:r>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5</a:t>
            </a:fld>
            <a:endParaRPr lang="en-CA"/>
          </a:p>
        </p:txBody>
      </p:sp>
    </p:spTree>
    <p:extLst>
      <p:ext uri="{BB962C8B-B14F-4D97-AF65-F5344CB8AC3E}">
        <p14:creationId xmlns:p14="http://schemas.microsoft.com/office/powerpoint/2010/main" val="1082240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CA" dirty="0">
                <a:hlinkClick r:id="rId3"/>
              </a:rPr>
              <a:t>http://ecoloodi.org/en/people-walk-water/</a:t>
            </a:r>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6</a:t>
            </a:fld>
            <a:endParaRPr lang="en-CA"/>
          </a:p>
        </p:txBody>
      </p:sp>
    </p:spTree>
    <p:extLst>
      <p:ext uri="{BB962C8B-B14F-4D97-AF65-F5344CB8AC3E}">
        <p14:creationId xmlns:p14="http://schemas.microsoft.com/office/powerpoint/2010/main" val="1591732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a 100-year period, a </a:t>
            </a:r>
            <a:r>
              <a:rPr lang="en-US" sz="1200" b="1" i="0" kern="1200" dirty="0">
                <a:solidFill>
                  <a:schemeClr val="tx1"/>
                </a:solidFill>
                <a:effectLst/>
                <a:latin typeface="+mn-lt"/>
                <a:ea typeface="+mn-ea"/>
                <a:cs typeface="+mn-cs"/>
              </a:rPr>
              <a:t>water</a:t>
            </a:r>
            <a:r>
              <a:rPr lang="en-US" sz="1200" b="0" i="0" kern="1200" dirty="0">
                <a:solidFill>
                  <a:schemeClr val="tx1"/>
                </a:solidFill>
                <a:effectLst/>
                <a:latin typeface="+mn-lt"/>
                <a:ea typeface="+mn-ea"/>
                <a:cs typeface="+mn-cs"/>
              </a:rPr>
              <a:t> molecule spends 98 years in the ocean, 20 months as ice, about 2 weeks in lakes and rivers, and less than a week in the atmosphere. (Source: </a:t>
            </a:r>
            <a:r>
              <a:rPr lang="en-CA" dirty="0">
                <a:hlinkClick r:id="rId3"/>
              </a:rPr>
              <a:t>https://www.lenntech.com/water-trivia-facts.htm</a:t>
            </a:r>
            <a:r>
              <a:rPr lang="en-CA" dirty="0"/>
              <a:t>)</a:t>
            </a:r>
          </a:p>
        </p:txBody>
      </p:sp>
      <p:sp>
        <p:nvSpPr>
          <p:cNvPr id="4" name="Slide Number Placeholder 3"/>
          <p:cNvSpPr>
            <a:spLocks noGrp="1"/>
          </p:cNvSpPr>
          <p:nvPr>
            <p:ph type="sldNum" sz="quarter" idx="5"/>
          </p:nvPr>
        </p:nvSpPr>
        <p:spPr/>
        <p:txBody>
          <a:bodyPr/>
          <a:lstStyle/>
          <a:p>
            <a:fld id="{EF7B84BF-4991-4DD1-85D4-E8A8B5C9AE35}" type="slidenum">
              <a:rPr lang="en-CA" smtClean="0"/>
              <a:t>10</a:t>
            </a:fld>
            <a:endParaRPr lang="en-CA"/>
          </a:p>
        </p:txBody>
      </p:sp>
    </p:spTree>
    <p:extLst>
      <p:ext uri="{BB962C8B-B14F-4D97-AF65-F5344CB8AC3E}">
        <p14:creationId xmlns:p14="http://schemas.microsoft.com/office/powerpoint/2010/main" val="691044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11</a:t>
            </a:fld>
            <a:endParaRPr lang="en-CA"/>
          </a:p>
        </p:txBody>
      </p:sp>
    </p:spTree>
    <p:extLst>
      <p:ext uri="{BB962C8B-B14F-4D97-AF65-F5344CB8AC3E}">
        <p14:creationId xmlns:p14="http://schemas.microsoft.com/office/powerpoint/2010/main" val="3461991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CA" dirty="0">
                <a:hlinkClick r:id="rId3"/>
              </a:rPr>
              <a:t>https://iwaterpurification.com/water-facts/</a:t>
            </a:r>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12</a:t>
            </a:fld>
            <a:endParaRPr lang="en-CA"/>
          </a:p>
        </p:txBody>
      </p:sp>
    </p:spTree>
    <p:extLst>
      <p:ext uri="{BB962C8B-B14F-4D97-AF65-F5344CB8AC3E}">
        <p14:creationId xmlns:p14="http://schemas.microsoft.com/office/powerpoint/2010/main" val="2751337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14</a:t>
            </a:fld>
            <a:endParaRPr lang="en-CA"/>
          </a:p>
        </p:txBody>
      </p:sp>
    </p:spTree>
    <p:extLst>
      <p:ext uri="{BB962C8B-B14F-4D97-AF65-F5344CB8AC3E}">
        <p14:creationId xmlns:p14="http://schemas.microsoft.com/office/powerpoint/2010/main" val="927655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418AB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069CB8-F204-4D06-B913-C5A26A89888A}" type="datetimeFigureOut">
              <a:rPr lang="en-US" dirty="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B6E300-0A13-4A81-945A-7333C271A069}" type="datetimeFigureOut">
              <a:rPr lang="en-US" dirty="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71962-1EA4-46E7-BCB0-F36CE46D1A59}" type="datetimeFigureOut">
              <a:rPr lang="en-US" dirty="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dirty="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6F077B-A50F-4D64-8574-E2D6A98A5553}" type="datetimeFigureOut">
              <a:rPr lang="en-US" dirty="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9E2A62-1983-43A1-A163-D8AA46534C80}" type="datetimeFigureOut">
              <a:rPr lang="en-US" dirty="0"/>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8F3E3B-34E3-4345-B2A1-994B83598A9C}" type="datetimeFigureOut">
              <a:rPr lang="en-US" dirty="0"/>
              <a:t>4/27/2020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816C96-82A1-4D77-8ADA-627AC6FE3D65}" type="datetimeFigureOut">
              <a:rPr lang="en-US" dirty="0"/>
              <a:t>4/27/2020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rgbClr val="418AB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dirty="0"/>
              <a:t>4/27/2020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4271A48-F18A-45B3-BC05-1E27DA3F88AF}" type="datetimeFigureOut">
              <a:rPr lang="en-US" dirty="0"/>
              <a:t>4/27/2020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5B747F8-9654-4282-85D2-65F41AAE7A75}" type="datetimeFigureOut">
              <a:rPr lang="en-US" dirty="0"/>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rgbClr val="418AB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DC5B261-8843-42D1-AAFC-05E20E2D9B97}" type="datetimeFigureOut">
              <a:rPr lang="en-US" dirty="0"/>
              <a:t>4/27/2020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f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2891" y="774664"/>
            <a:ext cx="10332720" cy="3566160"/>
          </a:xfrm>
        </p:spPr>
        <p:txBody>
          <a:bodyPr>
            <a:normAutofit/>
          </a:bodyPr>
          <a:lstStyle/>
          <a:p>
            <a:pPr algn="ctr"/>
            <a:r>
              <a:rPr lang="en-CA" sz="9600" b="1" dirty="0">
                <a:solidFill>
                  <a:srgbClr val="455F51"/>
                </a:solidFill>
                <a:latin typeface="Aleo" panose="020F0502020204030203" pitchFamily="34" charset="0"/>
              </a:rPr>
              <a:t>Water Trivia!</a:t>
            </a:r>
          </a:p>
        </p:txBody>
      </p:sp>
      <p:sp>
        <p:nvSpPr>
          <p:cNvPr id="3" name="Subtitle 2"/>
          <p:cNvSpPr>
            <a:spLocks noGrp="1"/>
          </p:cNvSpPr>
          <p:nvPr>
            <p:ph type="subTitle" idx="1"/>
          </p:nvPr>
        </p:nvSpPr>
        <p:spPr/>
        <p:txBody>
          <a:bodyPr/>
          <a:lstStyle/>
          <a:p>
            <a:pPr algn="ctr"/>
            <a:r>
              <a:rPr lang="en-CA" spc="300" dirty="0">
                <a:solidFill>
                  <a:schemeClr val="accent3">
                    <a:lumMod val="50000"/>
                  </a:schemeClr>
                </a:solidFill>
              </a:rPr>
              <a:t>Learning about Water</a:t>
            </a:r>
          </a:p>
        </p:txBody>
      </p:sp>
      <p:pic>
        <p:nvPicPr>
          <p:cNvPr id="9" name="Picture 8">
            <a:extLst>
              <a:ext uri="{FF2B5EF4-FFF2-40B4-BE49-F238E27FC236}">
                <a16:creationId xmlns:a16="http://schemas.microsoft.com/office/drawing/2014/main" id="{4242158C-BE98-4664-A7F1-D2CEC1570CE7}"/>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084971" y="659867"/>
            <a:ext cx="2088560" cy="2141482"/>
          </a:xfrm>
          <a:prstGeom prst="rect">
            <a:avLst/>
          </a:prstGeom>
        </p:spPr>
      </p:pic>
    </p:spTree>
    <p:extLst>
      <p:ext uri="{BB962C8B-B14F-4D97-AF65-F5344CB8AC3E}">
        <p14:creationId xmlns:p14="http://schemas.microsoft.com/office/powerpoint/2010/main" val="3888587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#8</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fontScale="92500" lnSpcReduction="20000"/>
          </a:bodyPr>
          <a:lstStyle/>
          <a:p>
            <a:pPr marL="457200" indent="0">
              <a:buNone/>
            </a:pPr>
            <a:r>
              <a:rPr lang="en-US" altLang="en-US" sz="5000" b="1" dirty="0">
                <a:solidFill>
                  <a:srgbClr val="455F51"/>
                </a:solidFill>
              </a:rPr>
              <a:t>In a 100-year period, how long does a water molecule spend in lakes and rivers? </a:t>
            </a:r>
          </a:p>
          <a:p>
            <a:pPr marL="457200" indent="0">
              <a:buNone/>
            </a:pPr>
            <a:endParaRPr lang="en-US" altLang="en-US" sz="3000" b="1" dirty="0">
              <a:solidFill>
                <a:srgbClr val="455F51"/>
              </a:solidFill>
            </a:endParaRPr>
          </a:p>
          <a:p>
            <a:pPr marL="857250" lvl="1" indent="0">
              <a:lnSpc>
                <a:spcPct val="80000"/>
              </a:lnSpc>
              <a:buClr>
                <a:srgbClr val="418AB3"/>
              </a:buClr>
              <a:buFontTx/>
              <a:buAutoNum type="alphaLcParenR"/>
            </a:pPr>
            <a:r>
              <a:rPr lang="en-US" altLang="en-US" sz="4400" b="1" dirty="0">
                <a:solidFill>
                  <a:srgbClr val="455F51"/>
                </a:solidFill>
              </a:rPr>
              <a:t> 2 days</a:t>
            </a:r>
          </a:p>
          <a:p>
            <a:pPr marL="857250" lvl="1" indent="0">
              <a:lnSpc>
                <a:spcPct val="80000"/>
              </a:lnSpc>
              <a:buClr>
                <a:srgbClr val="418AB3"/>
              </a:buClr>
              <a:buFontTx/>
              <a:buAutoNum type="alphaLcParenR"/>
            </a:pPr>
            <a:r>
              <a:rPr lang="en-US" altLang="en-US" sz="4400" b="1" dirty="0">
                <a:solidFill>
                  <a:srgbClr val="455F51"/>
                </a:solidFill>
              </a:rPr>
              <a:t> 2 weeks</a:t>
            </a:r>
          </a:p>
          <a:p>
            <a:pPr marL="857250" lvl="1" indent="0">
              <a:lnSpc>
                <a:spcPct val="80000"/>
              </a:lnSpc>
              <a:buClr>
                <a:srgbClr val="418AB3"/>
              </a:buClr>
              <a:buFontTx/>
              <a:buAutoNum type="alphaLcParenR"/>
            </a:pPr>
            <a:r>
              <a:rPr lang="en-US" altLang="en-US" sz="4400" b="1" dirty="0">
                <a:solidFill>
                  <a:srgbClr val="455F51"/>
                </a:solidFill>
              </a:rPr>
              <a:t> 2 months</a:t>
            </a:r>
          </a:p>
          <a:p>
            <a:pPr marL="857250" lvl="1" indent="0">
              <a:lnSpc>
                <a:spcPct val="80000"/>
              </a:lnSpc>
              <a:buClr>
                <a:srgbClr val="418AB3"/>
              </a:buClr>
              <a:buFontTx/>
              <a:buAutoNum type="alphaLcParenR"/>
            </a:pPr>
            <a:r>
              <a:rPr lang="en-US" altLang="en-US" sz="4400" b="1" dirty="0">
                <a:solidFill>
                  <a:srgbClr val="455F51"/>
                </a:solidFill>
              </a:rPr>
              <a:t> 2 years</a:t>
            </a: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pic>
        <p:nvPicPr>
          <p:cNvPr id="4" name="Picture 2" descr="See the source image">
            <a:extLst>
              <a:ext uri="{FF2B5EF4-FFF2-40B4-BE49-F238E27FC236}">
                <a16:creationId xmlns:a16="http://schemas.microsoft.com/office/drawing/2014/main" id="{67CEF59B-F575-40CE-8A2A-C37962D570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9" r="2559"/>
          <a:stretch/>
        </p:blipFill>
        <p:spPr bwMode="auto">
          <a:xfrm>
            <a:off x="9329927" y="3978042"/>
            <a:ext cx="2160000" cy="2160000"/>
          </a:xfrm>
          <a:prstGeom prst="ellipse">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747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#9</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fontScale="92500" lnSpcReduction="20000"/>
          </a:bodyPr>
          <a:lstStyle/>
          <a:p>
            <a:pPr marL="457200" indent="0">
              <a:buNone/>
            </a:pPr>
            <a:r>
              <a:rPr lang="en-US" altLang="en-US" sz="4800" b="1" dirty="0">
                <a:solidFill>
                  <a:srgbClr val="455F51"/>
                </a:solidFill>
              </a:rPr>
              <a:t>What is it called when water </a:t>
            </a:r>
            <a:r>
              <a:rPr lang="en-US" altLang="en-US" sz="4800" b="1" dirty="0" err="1">
                <a:solidFill>
                  <a:srgbClr val="455F51"/>
                </a:solidFill>
              </a:rPr>
              <a:t>vapour</a:t>
            </a:r>
            <a:r>
              <a:rPr lang="en-US" altLang="en-US" sz="4800" b="1" dirty="0">
                <a:solidFill>
                  <a:srgbClr val="455F51"/>
                </a:solidFill>
              </a:rPr>
              <a:t> rises and cools changing into droplets which form clouds, fog or mist? </a:t>
            </a:r>
          </a:p>
          <a:p>
            <a:pPr marL="457200" indent="0">
              <a:buNone/>
            </a:pPr>
            <a:endParaRPr lang="en-US" altLang="en-US" sz="2200" b="1" dirty="0">
              <a:solidFill>
                <a:srgbClr val="455F51"/>
              </a:solidFill>
            </a:endParaRPr>
          </a:p>
          <a:p>
            <a:pPr marL="857250" lvl="1" indent="0">
              <a:lnSpc>
                <a:spcPct val="80000"/>
              </a:lnSpc>
              <a:buClr>
                <a:srgbClr val="418AB3"/>
              </a:buClr>
              <a:buFontTx/>
              <a:buAutoNum type="alphaLcParenR"/>
            </a:pPr>
            <a:r>
              <a:rPr lang="en-US" altLang="en-US" sz="4400" b="1" dirty="0">
                <a:solidFill>
                  <a:srgbClr val="455F51"/>
                </a:solidFill>
              </a:rPr>
              <a:t> evaporation</a:t>
            </a:r>
          </a:p>
          <a:p>
            <a:pPr marL="857250" lvl="1" indent="0">
              <a:lnSpc>
                <a:spcPct val="80000"/>
              </a:lnSpc>
              <a:buClr>
                <a:srgbClr val="418AB3"/>
              </a:buClr>
              <a:buFontTx/>
              <a:buAutoNum type="alphaLcParenR"/>
            </a:pPr>
            <a:r>
              <a:rPr lang="en-US" altLang="en-US" sz="4400" b="1" dirty="0">
                <a:solidFill>
                  <a:srgbClr val="455F51"/>
                </a:solidFill>
              </a:rPr>
              <a:t> infiltration</a:t>
            </a:r>
          </a:p>
          <a:p>
            <a:pPr marL="857250" lvl="1" indent="0">
              <a:lnSpc>
                <a:spcPct val="80000"/>
              </a:lnSpc>
              <a:buClr>
                <a:srgbClr val="418AB3"/>
              </a:buClr>
              <a:buFontTx/>
              <a:buAutoNum type="alphaLcParenR"/>
            </a:pPr>
            <a:r>
              <a:rPr lang="en-US" altLang="en-US" sz="4400" b="1" dirty="0">
                <a:solidFill>
                  <a:srgbClr val="455F51"/>
                </a:solidFill>
              </a:rPr>
              <a:t> precipitation</a:t>
            </a:r>
          </a:p>
          <a:p>
            <a:pPr marL="857250" lvl="1" indent="0">
              <a:lnSpc>
                <a:spcPct val="80000"/>
              </a:lnSpc>
              <a:buClr>
                <a:srgbClr val="418AB3"/>
              </a:buClr>
              <a:buFontTx/>
              <a:buAutoNum type="alphaLcParenR"/>
            </a:pPr>
            <a:r>
              <a:rPr lang="en-US" altLang="en-US" sz="4400" b="1" dirty="0">
                <a:solidFill>
                  <a:srgbClr val="455F51"/>
                </a:solidFill>
              </a:rPr>
              <a:t> condensation</a:t>
            </a: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pic>
        <p:nvPicPr>
          <p:cNvPr id="3080" name="Picture 8" descr="See the source image">
            <a:extLst>
              <a:ext uri="{FF2B5EF4-FFF2-40B4-BE49-F238E27FC236}">
                <a16:creationId xmlns:a16="http://schemas.microsoft.com/office/drawing/2014/main" id="{48D51C4F-5505-4C73-AC2C-19ED98EE5B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00" r="25000"/>
          <a:stretch/>
        </p:blipFill>
        <p:spPr bwMode="auto">
          <a:xfrm>
            <a:off x="9400032" y="3978042"/>
            <a:ext cx="2160000" cy="2160000"/>
          </a:xfrm>
          <a:prstGeom prst="ellipse">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066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#10</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823582" y="1845734"/>
            <a:ext cx="10863072" cy="4023360"/>
          </a:xfrm>
        </p:spPr>
        <p:txBody>
          <a:bodyPr>
            <a:normAutofit fontScale="85000" lnSpcReduction="20000"/>
          </a:bodyPr>
          <a:lstStyle/>
          <a:p>
            <a:pPr marL="457200" indent="0">
              <a:lnSpc>
                <a:spcPct val="110000"/>
              </a:lnSpc>
              <a:spcBef>
                <a:spcPts val="0"/>
              </a:spcBef>
              <a:spcAft>
                <a:spcPts val="0"/>
              </a:spcAft>
              <a:buNone/>
            </a:pPr>
            <a:r>
              <a:rPr lang="en-CA" sz="4200" b="1" dirty="0">
                <a:solidFill>
                  <a:srgbClr val="455F51"/>
                </a:solidFill>
              </a:rPr>
              <a:t>Water can absorb heat better than most substances, meaning it has a relatively high heat capacity. This allows water to have an important role in regulating:</a:t>
            </a:r>
          </a:p>
          <a:p>
            <a:pPr marL="457200" indent="0">
              <a:lnSpc>
                <a:spcPct val="110000"/>
              </a:lnSpc>
              <a:spcBef>
                <a:spcPts val="0"/>
              </a:spcBef>
              <a:spcAft>
                <a:spcPts val="0"/>
              </a:spcAft>
              <a:buNone/>
            </a:pPr>
            <a:endParaRPr lang="en-US" altLang="en-US" sz="4000" dirty="0">
              <a:solidFill>
                <a:srgbClr val="455F51"/>
              </a:solidFill>
            </a:endParaRPr>
          </a:p>
          <a:p>
            <a:pPr marL="857250" lvl="1" indent="0">
              <a:lnSpc>
                <a:spcPct val="80000"/>
              </a:lnSpc>
              <a:buClr>
                <a:srgbClr val="418AB3"/>
              </a:buClr>
              <a:buFontTx/>
              <a:buAutoNum type="alphaLcParenR"/>
            </a:pPr>
            <a:r>
              <a:rPr lang="en-US" altLang="en-US" sz="4400" b="1" dirty="0">
                <a:solidFill>
                  <a:srgbClr val="455F51"/>
                </a:solidFill>
              </a:rPr>
              <a:t> </a:t>
            </a:r>
            <a:r>
              <a:rPr lang="en-US" altLang="en-US" sz="3800" b="1" dirty="0">
                <a:solidFill>
                  <a:srgbClr val="455F51"/>
                </a:solidFill>
              </a:rPr>
              <a:t>the temperature of the Earth</a:t>
            </a:r>
          </a:p>
          <a:p>
            <a:pPr marL="857250" lvl="1" indent="0">
              <a:lnSpc>
                <a:spcPct val="80000"/>
              </a:lnSpc>
              <a:buClr>
                <a:srgbClr val="418AB3"/>
              </a:buClr>
              <a:buFontTx/>
              <a:buAutoNum type="alphaLcParenR"/>
            </a:pPr>
            <a:r>
              <a:rPr lang="en-US" altLang="en-US" sz="3800" b="1" dirty="0">
                <a:solidFill>
                  <a:srgbClr val="455F51"/>
                </a:solidFill>
              </a:rPr>
              <a:t> the Earth’s climate</a:t>
            </a:r>
          </a:p>
          <a:p>
            <a:pPr marL="857250" lvl="1" indent="0">
              <a:lnSpc>
                <a:spcPct val="80000"/>
              </a:lnSpc>
              <a:buClr>
                <a:srgbClr val="418AB3"/>
              </a:buClr>
              <a:buFontTx/>
              <a:buAutoNum type="alphaLcParenR"/>
            </a:pPr>
            <a:r>
              <a:rPr lang="en-US" altLang="en-US" sz="3800" b="1" dirty="0">
                <a:solidFill>
                  <a:srgbClr val="455F51"/>
                </a:solidFill>
              </a:rPr>
              <a:t> the temperature of oceans</a:t>
            </a:r>
          </a:p>
          <a:p>
            <a:pPr marL="857250" lvl="1" indent="0">
              <a:lnSpc>
                <a:spcPct val="80000"/>
              </a:lnSpc>
              <a:buClr>
                <a:srgbClr val="418AB3"/>
              </a:buClr>
              <a:buFontTx/>
              <a:buAutoNum type="alphaLcParenR"/>
            </a:pPr>
            <a:r>
              <a:rPr lang="en-US" altLang="en-US" sz="3800" b="1" dirty="0">
                <a:solidFill>
                  <a:srgbClr val="455F51"/>
                </a:solidFill>
              </a:rPr>
              <a:t> the temperature of continents</a:t>
            </a:r>
          </a:p>
          <a:p>
            <a:pPr marL="857250" lvl="1" indent="0">
              <a:lnSpc>
                <a:spcPct val="80000"/>
              </a:lnSpc>
              <a:buClr>
                <a:srgbClr val="418AB3"/>
              </a:buClr>
              <a:buFontTx/>
              <a:buAutoNum type="alphaLcParenR"/>
            </a:pPr>
            <a:r>
              <a:rPr lang="en-US" altLang="en-US" sz="3800" b="1" dirty="0">
                <a:solidFill>
                  <a:srgbClr val="455F51"/>
                </a:solidFill>
              </a:rPr>
              <a:t> all of the above</a:t>
            </a: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pic>
        <p:nvPicPr>
          <p:cNvPr id="4098" name="Picture 2" descr="See the source image">
            <a:extLst>
              <a:ext uri="{FF2B5EF4-FFF2-40B4-BE49-F238E27FC236}">
                <a16:creationId xmlns:a16="http://schemas.microsoft.com/office/drawing/2014/main" id="{BE7A1571-9B55-4001-9256-BF42FA9A69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86" t="16671" r="14737" b="12750"/>
          <a:stretch/>
        </p:blipFill>
        <p:spPr bwMode="auto">
          <a:xfrm>
            <a:off x="9526654" y="4070375"/>
            <a:ext cx="2160000" cy="2160000"/>
          </a:xfrm>
          <a:prstGeom prst="ellipse">
            <a:avLst/>
          </a:prstGeom>
          <a:noFill/>
          <a:ln>
            <a:solidFill>
              <a:srgbClr val="99CB3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4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Answers – Round 1</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097280" y="1845734"/>
            <a:ext cx="10058400" cy="4189306"/>
          </a:xfrm>
        </p:spPr>
        <p:txBody>
          <a:bodyPr>
            <a:normAutofit fontScale="77500" lnSpcReduction="20000"/>
          </a:bodyPr>
          <a:lstStyle/>
          <a:p>
            <a:pPr marL="1600200" lvl="1" indent="-742950">
              <a:lnSpc>
                <a:spcPct val="80000"/>
              </a:lnSpc>
              <a:buClr>
                <a:srgbClr val="418AB3"/>
              </a:buClr>
              <a:buFont typeface="+mj-lt"/>
              <a:buAutoNum type="arabicParenR"/>
            </a:pPr>
            <a:r>
              <a:rPr lang="en-US" altLang="en-US" sz="4600" b="1" dirty="0">
                <a:solidFill>
                  <a:srgbClr val="455F51"/>
                </a:solidFill>
              </a:rPr>
              <a:t>a) 2.5%</a:t>
            </a:r>
          </a:p>
          <a:p>
            <a:pPr marL="1600200" lvl="1" indent="-742950">
              <a:lnSpc>
                <a:spcPct val="80000"/>
              </a:lnSpc>
              <a:buClr>
                <a:srgbClr val="418AB3"/>
              </a:buClr>
              <a:buFont typeface="+mj-lt"/>
              <a:buAutoNum type="arabicParenR"/>
            </a:pPr>
            <a:r>
              <a:rPr lang="en-US" altLang="en-US" sz="4600" b="1" dirty="0">
                <a:solidFill>
                  <a:srgbClr val="455F51"/>
                </a:solidFill>
              </a:rPr>
              <a:t>c) 190 </a:t>
            </a:r>
            <a:r>
              <a:rPr lang="en-US" altLang="en-US" sz="4600" b="1" dirty="0" err="1">
                <a:solidFill>
                  <a:srgbClr val="455F51"/>
                </a:solidFill>
              </a:rPr>
              <a:t>litres</a:t>
            </a:r>
            <a:endParaRPr lang="en-US" altLang="en-US" sz="4600" b="1" dirty="0">
              <a:solidFill>
                <a:srgbClr val="455F51"/>
              </a:solidFill>
            </a:endParaRPr>
          </a:p>
          <a:p>
            <a:pPr marL="1600200" lvl="1" indent="-742950">
              <a:lnSpc>
                <a:spcPct val="80000"/>
              </a:lnSpc>
              <a:buClr>
                <a:srgbClr val="418AB3"/>
              </a:buClr>
              <a:buFont typeface="+mj-lt"/>
              <a:buAutoNum type="arabicParenR"/>
            </a:pPr>
            <a:r>
              <a:rPr lang="en-US" altLang="en-US" sz="4600" b="1" dirty="0">
                <a:solidFill>
                  <a:srgbClr val="455F51"/>
                </a:solidFill>
              </a:rPr>
              <a:t>c) 10</a:t>
            </a:r>
            <a:r>
              <a:rPr lang="en-US" altLang="en-US" sz="4600" b="1" baseline="30000" dirty="0">
                <a:solidFill>
                  <a:srgbClr val="455F51"/>
                </a:solidFill>
              </a:rPr>
              <a:t>th</a:t>
            </a:r>
            <a:r>
              <a:rPr lang="en-US" altLang="en-US" sz="4600" b="1" dirty="0">
                <a:solidFill>
                  <a:srgbClr val="455F51"/>
                </a:solidFill>
              </a:rPr>
              <a:t> largest lake</a:t>
            </a:r>
          </a:p>
          <a:p>
            <a:pPr marL="1600200" lvl="1" indent="-742950">
              <a:lnSpc>
                <a:spcPct val="80000"/>
              </a:lnSpc>
              <a:buClr>
                <a:srgbClr val="418AB3"/>
              </a:buClr>
              <a:buFont typeface="+mj-lt"/>
              <a:buAutoNum type="arabicParenR"/>
            </a:pPr>
            <a:r>
              <a:rPr lang="en-US" altLang="en-US" sz="4600" b="1" dirty="0">
                <a:solidFill>
                  <a:srgbClr val="455F51"/>
                </a:solidFill>
              </a:rPr>
              <a:t>d) 6 kilometers</a:t>
            </a:r>
          </a:p>
          <a:p>
            <a:pPr marL="1600200" lvl="1" indent="-742950">
              <a:lnSpc>
                <a:spcPct val="80000"/>
              </a:lnSpc>
              <a:buClr>
                <a:srgbClr val="418AB3"/>
              </a:buClr>
              <a:buFont typeface="+mj-lt"/>
              <a:buAutoNum type="arabicParenR"/>
            </a:pPr>
            <a:r>
              <a:rPr lang="en-US" altLang="en-US" sz="4600" b="1" dirty="0">
                <a:solidFill>
                  <a:srgbClr val="455F51"/>
                </a:solidFill>
              </a:rPr>
              <a:t>b) 30%</a:t>
            </a:r>
          </a:p>
          <a:p>
            <a:pPr marL="1600200" lvl="1" indent="-742950">
              <a:lnSpc>
                <a:spcPct val="80000"/>
              </a:lnSpc>
              <a:buClr>
                <a:srgbClr val="418AB3"/>
              </a:buClr>
              <a:buFont typeface="+mj-lt"/>
              <a:buAutoNum type="arabicParenR"/>
            </a:pPr>
            <a:r>
              <a:rPr lang="en-US" altLang="en-US" sz="4600" b="1" dirty="0">
                <a:solidFill>
                  <a:srgbClr val="455F51"/>
                </a:solidFill>
              </a:rPr>
              <a:t>e) all of the above</a:t>
            </a:r>
          </a:p>
          <a:p>
            <a:pPr marL="1600200" lvl="1" indent="-742950">
              <a:lnSpc>
                <a:spcPct val="80000"/>
              </a:lnSpc>
              <a:buClr>
                <a:srgbClr val="418AB3"/>
              </a:buClr>
              <a:buFont typeface="+mj-lt"/>
              <a:buAutoNum type="arabicParenR"/>
            </a:pPr>
            <a:r>
              <a:rPr lang="en-US" altLang="en-US" sz="4600" b="1" dirty="0">
                <a:solidFill>
                  <a:srgbClr val="455F51"/>
                </a:solidFill>
              </a:rPr>
              <a:t>a) surface runoff</a:t>
            </a:r>
          </a:p>
          <a:p>
            <a:pPr marL="1600200" lvl="1" indent="-742950">
              <a:lnSpc>
                <a:spcPct val="80000"/>
              </a:lnSpc>
              <a:buClr>
                <a:srgbClr val="418AB3"/>
              </a:buClr>
              <a:buFont typeface="+mj-lt"/>
              <a:buAutoNum type="arabicParenR"/>
            </a:pPr>
            <a:r>
              <a:rPr lang="en-US" altLang="en-US" sz="4600" b="1" dirty="0">
                <a:solidFill>
                  <a:srgbClr val="455F51"/>
                </a:solidFill>
              </a:rPr>
              <a:t>b) 2 weeks</a:t>
            </a:r>
          </a:p>
          <a:p>
            <a:pPr marL="1600200" lvl="1" indent="-742950">
              <a:lnSpc>
                <a:spcPct val="80000"/>
              </a:lnSpc>
              <a:buClr>
                <a:srgbClr val="418AB3"/>
              </a:buClr>
              <a:buFont typeface="+mj-lt"/>
              <a:buAutoNum type="arabicParenR"/>
            </a:pPr>
            <a:r>
              <a:rPr lang="en-US" altLang="en-US" sz="4600" b="1" dirty="0">
                <a:solidFill>
                  <a:srgbClr val="455F51"/>
                </a:solidFill>
              </a:rPr>
              <a:t>d) condensation</a:t>
            </a:r>
          </a:p>
          <a:p>
            <a:pPr marL="1600200" lvl="1" indent="-742950">
              <a:lnSpc>
                <a:spcPct val="80000"/>
              </a:lnSpc>
              <a:buClr>
                <a:srgbClr val="418AB3"/>
              </a:buClr>
              <a:buFont typeface="+mj-lt"/>
              <a:buAutoNum type="arabicParenR"/>
            </a:pPr>
            <a:r>
              <a:rPr lang="en-US" altLang="en-US" sz="4600" b="1" dirty="0">
                <a:solidFill>
                  <a:srgbClr val="455F51"/>
                </a:solidFill>
              </a:rPr>
              <a:t>e) all of the above</a:t>
            </a:r>
          </a:p>
          <a:p>
            <a:pPr marL="1600200" lvl="1" indent="-742950">
              <a:lnSpc>
                <a:spcPct val="80000"/>
              </a:lnSpc>
              <a:buClr>
                <a:srgbClr val="418AB3"/>
              </a:buClr>
              <a:buFont typeface="+mj-lt"/>
              <a:buAutoNum type="arabicParenR"/>
            </a:pPr>
            <a:endParaRPr lang="en-US" altLang="en-US" sz="4400" b="1" dirty="0">
              <a:solidFill>
                <a:srgbClr val="455F51"/>
              </a:solidFill>
            </a:endParaRP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pic>
        <p:nvPicPr>
          <p:cNvPr id="5" name="Picture 4">
            <a:extLst>
              <a:ext uri="{FF2B5EF4-FFF2-40B4-BE49-F238E27FC236}">
                <a16:creationId xmlns:a16="http://schemas.microsoft.com/office/drawing/2014/main" id="{92DFA777-C6AD-4824-B68C-ACCC9C4A7273}"/>
              </a:ext>
            </a:extLst>
          </p:cNvPr>
          <p:cNvPicPr>
            <a:picLocks noChangeAspect="1"/>
          </p:cNvPicPr>
          <p:nvPr/>
        </p:nvPicPr>
        <p:blipFill rotWithShape="1">
          <a:blip r:embed="rId2"/>
          <a:srcRect l="16667" r="16667"/>
          <a:stretch/>
        </p:blipFill>
        <p:spPr>
          <a:xfrm>
            <a:off x="9345930" y="3978042"/>
            <a:ext cx="2160000" cy="2160000"/>
          </a:xfrm>
          <a:prstGeom prst="ellipse">
            <a:avLst/>
          </a:prstGeom>
          <a:ln>
            <a:solidFill>
              <a:schemeClr val="accent1"/>
            </a:solidFill>
          </a:ln>
        </p:spPr>
      </p:pic>
    </p:spTree>
    <p:extLst>
      <p:ext uri="{BB962C8B-B14F-4D97-AF65-F5344CB8AC3E}">
        <p14:creationId xmlns:p14="http://schemas.microsoft.com/office/powerpoint/2010/main" val="1924839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48D55-DD93-455C-965E-04A2EC9D4606}"/>
              </a:ext>
            </a:extLst>
          </p:cNvPr>
          <p:cNvSpPr>
            <a:spLocks noGrp="1"/>
          </p:cNvSpPr>
          <p:nvPr>
            <p:ph type="ctrTitle"/>
          </p:nvPr>
        </p:nvSpPr>
        <p:spPr>
          <a:xfrm>
            <a:off x="1066800" y="748066"/>
            <a:ext cx="10058400" cy="5075791"/>
          </a:xfrm>
          <a:blipFill dpi="0" rotWithShape="1">
            <a:blip r:embed="rId3">
              <a:alphaModFix amt="55000"/>
            </a:blip>
            <a:srcRect/>
            <a:stretch>
              <a:fillRect/>
            </a:stretch>
          </a:blipFill>
        </p:spPr>
        <p:txBody>
          <a:bodyPr>
            <a:normAutofit fontScale="90000"/>
          </a:bodyPr>
          <a:lstStyle/>
          <a:p>
            <a:pPr algn="ctr"/>
            <a:br>
              <a:rPr lang="en-US" b="1" dirty="0">
                <a:latin typeface="Aleo"/>
              </a:rPr>
            </a:br>
            <a:r>
              <a:rPr lang="en-US" b="1" dirty="0">
                <a:latin typeface="Aleo"/>
              </a:rPr>
              <a:t>Round 2</a:t>
            </a:r>
            <a:br>
              <a:rPr lang="en-US" b="1" dirty="0">
                <a:latin typeface="Aleo"/>
              </a:rPr>
            </a:br>
            <a:r>
              <a:rPr lang="en-US" b="1" dirty="0">
                <a:latin typeface="Aleo"/>
              </a:rPr>
              <a:t>Watersheds</a:t>
            </a:r>
            <a:br>
              <a:rPr lang="en-US" b="1" dirty="0">
                <a:latin typeface="Aleo"/>
              </a:rPr>
            </a:br>
            <a:br>
              <a:rPr lang="en-US" b="1" dirty="0">
                <a:latin typeface="Aleo"/>
              </a:rPr>
            </a:br>
            <a:endParaRPr lang="en-CA" b="1" dirty="0">
              <a:latin typeface="Aleo"/>
            </a:endParaRPr>
          </a:p>
        </p:txBody>
      </p:sp>
    </p:spTree>
    <p:extLst>
      <p:ext uri="{BB962C8B-B14F-4D97-AF65-F5344CB8AC3E}">
        <p14:creationId xmlns:p14="http://schemas.microsoft.com/office/powerpoint/2010/main" val="3594714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#1</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fontScale="92500" lnSpcReduction="10000"/>
          </a:bodyPr>
          <a:lstStyle/>
          <a:p>
            <a:pPr marL="457200" indent="0">
              <a:buNone/>
            </a:pPr>
            <a:r>
              <a:rPr lang="en-US" altLang="en-US" sz="5000" b="1" dirty="0">
                <a:solidFill>
                  <a:srgbClr val="455F51"/>
                </a:solidFill>
              </a:rPr>
              <a:t>What is an area of land that drains to a common point called?</a:t>
            </a:r>
          </a:p>
          <a:p>
            <a:pPr marL="457200" indent="0">
              <a:buNone/>
            </a:pPr>
            <a:endParaRPr lang="en-US" altLang="en-US" sz="2600" b="1" dirty="0">
              <a:solidFill>
                <a:srgbClr val="455F51"/>
              </a:solidFill>
            </a:endParaRPr>
          </a:p>
          <a:p>
            <a:pPr marL="857250" lvl="1" indent="0">
              <a:lnSpc>
                <a:spcPct val="80000"/>
              </a:lnSpc>
              <a:buClr>
                <a:srgbClr val="418AB3"/>
              </a:buClr>
              <a:buFontTx/>
              <a:buAutoNum type="alphaLcParenR"/>
            </a:pPr>
            <a:r>
              <a:rPr lang="en-US" altLang="en-US" sz="4400" b="1" dirty="0">
                <a:solidFill>
                  <a:srgbClr val="455F51"/>
                </a:solidFill>
              </a:rPr>
              <a:t> a watershed</a:t>
            </a:r>
          </a:p>
          <a:p>
            <a:pPr marL="857250" lvl="1" indent="0">
              <a:lnSpc>
                <a:spcPct val="80000"/>
              </a:lnSpc>
              <a:buClr>
                <a:srgbClr val="418AB3"/>
              </a:buClr>
              <a:buFontTx/>
              <a:buAutoNum type="alphaLcParenR"/>
            </a:pPr>
            <a:r>
              <a:rPr lang="en-US" altLang="en-US" sz="4400" b="1" dirty="0">
                <a:solidFill>
                  <a:srgbClr val="455F51"/>
                </a:solidFill>
              </a:rPr>
              <a:t> a sink</a:t>
            </a:r>
          </a:p>
          <a:p>
            <a:pPr marL="857250" lvl="1" indent="0">
              <a:lnSpc>
                <a:spcPct val="80000"/>
              </a:lnSpc>
              <a:buClr>
                <a:srgbClr val="418AB3"/>
              </a:buClr>
              <a:buFontTx/>
              <a:buAutoNum type="alphaLcParenR"/>
            </a:pPr>
            <a:r>
              <a:rPr lang="en-US" altLang="en-US" sz="4400" b="1" dirty="0">
                <a:solidFill>
                  <a:srgbClr val="455F51"/>
                </a:solidFill>
              </a:rPr>
              <a:t> a sponge</a:t>
            </a:r>
          </a:p>
          <a:p>
            <a:pPr marL="857250" lvl="1" indent="0">
              <a:lnSpc>
                <a:spcPct val="80000"/>
              </a:lnSpc>
              <a:buClr>
                <a:srgbClr val="418AB3"/>
              </a:buClr>
              <a:buFontTx/>
              <a:buAutoNum type="alphaLcParenR"/>
            </a:pPr>
            <a:r>
              <a:rPr lang="en-US" altLang="en-US" sz="4400" b="1" dirty="0">
                <a:solidFill>
                  <a:srgbClr val="455F51"/>
                </a:solidFill>
              </a:rPr>
              <a:t> a drainage ditch</a:t>
            </a:r>
          </a:p>
          <a:p>
            <a:endParaRPr lang="en-CA" dirty="0">
              <a:solidFill>
                <a:srgbClr val="455F51"/>
              </a:solidFill>
            </a:endParaRPr>
          </a:p>
        </p:txBody>
      </p:sp>
      <p:sp>
        <p:nvSpPr>
          <p:cNvPr id="6" name="TextBox 5">
            <a:extLst>
              <a:ext uri="{FF2B5EF4-FFF2-40B4-BE49-F238E27FC236}">
                <a16:creationId xmlns:a16="http://schemas.microsoft.com/office/drawing/2014/main" id="{E9EDF74C-57C4-4194-927A-610F614751B7}"/>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pic>
        <p:nvPicPr>
          <p:cNvPr id="7" name="Picture 6">
            <a:extLst>
              <a:ext uri="{FF2B5EF4-FFF2-40B4-BE49-F238E27FC236}">
                <a16:creationId xmlns:a16="http://schemas.microsoft.com/office/drawing/2014/main" id="{0F7D15B0-D517-418D-9D07-45E613250BD7}"/>
              </a:ext>
            </a:extLst>
          </p:cNvPr>
          <p:cNvPicPr>
            <a:picLocks noChangeAspect="1"/>
          </p:cNvPicPr>
          <p:nvPr/>
        </p:nvPicPr>
        <p:blipFill>
          <a:blip r:embed="rId3"/>
          <a:stretch>
            <a:fillRect/>
          </a:stretch>
        </p:blipFill>
        <p:spPr>
          <a:xfrm>
            <a:off x="7334872" y="2897469"/>
            <a:ext cx="4593616" cy="3332906"/>
          </a:xfrm>
          <a:prstGeom prst="rect">
            <a:avLst/>
          </a:prstGeom>
          <a:ln>
            <a:solidFill>
              <a:schemeClr val="accent1"/>
            </a:solidFill>
          </a:ln>
        </p:spPr>
      </p:pic>
    </p:spTree>
    <p:extLst>
      <p:ext uri="{BB962C8B-B14F-4D97-AF65-F5344CB8AC3E}">
        <p14:creationId xmlns:p14="http://schemas.microsoft.com/office/powerpoint/2010/main" val="279178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#2</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333500" y="1737359"/>
            <a:ext cx="9822179" cy="4451231"/>
          </a:xfrm>
        </p:spPr>
        <p:txBody>
          <a:bodyPr>
            <a:normAutofit/>
          </a:bodyPr>
          <a:lstStyle/>
          <a:p>
            <a:pPr marL="457200" indent="0">
              <a:buNone/>
            </a:pPr>
            <a:r>
              <a:rPr lang="en-US" altLang="en-US" sz="4800" b="1" dirty="0">
                <a:solidFill>
                  <a:srgbClr val="455F51"/>
                </a:solidFill>
              </a:rPr>
              <a:t>How many main watersheds does Canada have?</a:t>
            </a:r>
          </a:p>
          <a:p>
            <a:pPr marL="457200" indent="0">
              <a:buNone/>
            </a:pPr>
            <a:endParaRPr lang="en-US" altLang="en-US" b="1" dirty="0">
              <a:solidFill>
                <a:srgbClr val="455F51"/>
              </a:solidFill>
            </a:endParaRPr>
          </a:p>
          <a:p>
            <a:pPr marL="857250" lvl="1" indent="0">
              <a:lnSpc>
                <a:spcPct val="80000"/>
              </a:lnSpc>
              <a:buClr>
                <a:srgbClr val="418AB3"/>
              </a:buClr>
              <a:buFontTx/>
              <a:buAutoNum type="alphaLcParenR"/>
            </a:pPr>
            <a:r>
              <a:rPr lang="en-US" altLang="en-US" sz="4100" b="1" dirty="0">
                <a:solidFill>
                  <a:srgbClr val="455F51"/>
                </a:solidFill>
              </a:rPr>
              <a:t> 1</a:t>
            </a:r>
          </a:p>
          <a:p>
            <a:pPr marL="857250" lvl="1" indent="0">
              <a:lnSpc>
                <a:spcPct val="80000"/>
              </a:lnSpc>
              <a:buClr>
                <a:srgbClr val="418AB3"/>
              </a:buClr>
              <a:buFontTx/>
              <a:buAutoNum type="alphaLcParenR"/>
            </a:pPr>
            <a:r>
              <a:rPr lang="en-US" altLang="en-US" sz="4100" b="1" dirty="0">
                <a:solidFill>
                  <a:srgbClr val="455F51"/>
                </a:solidFill>
              </a:rPr>
              <a:t> 3</a:t>
            </a:r>
          </a:p>
          <a:p>
            <a:pPr marL="857250" lvl="1" indent="0">
              <a:lnSpc>
                <a:spcPct val="80000"/>
              </a:lnSpc>
              <a:buClr>
                <a:srgbClr val="418AB3"/>
              </a:buClr>
              <a:buFontTx/>
              <a:buAutoNum type="alphaLcParenR"/>
            </a:pPr>
            <a:r>
              <a:rPr lang="en-US" sz="4100" b="1" dirty="0">
                <a:solidFill>
                  <a:srgbClr val="455F51"/>
                </a:solidFill>
              </a:rPr>
              <a:t> 5</a:t>
            </a:r>
          </a:p>
          <a:p>
            <a:pPr marL="857250" lvl="1" indent="0">
              <a:lnSpc>
                <a:spcPct val="80000"/>
              </a:lnSpc>
              <a:buClr>
                <a:srgbClr val="418AB3"/>
              </a:buClr>
              <a:buFontTx/>
              <a:buAutoNum type="alphaLcParenR"/>
            </a:pPr>
            <a:r>
              <a:rPr lang="en-US" sz="4100" b="1" dirty="0">
                <a:solidFill>
                  <a:srgbClr val="455F51"/>
                </a:solidFill>
              </a:rPr>
              <a:t> 7</a:t>
            </a:r>
            <a:endParaRPr lang="en-CA" sz="4100"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sp>
        <p:nvSpPr>
          <p:cNvPr id="7" name="TextBox 6">
            <a:extLst>
              <a:ext uri="{FF2B5EF4-FFF2-40B4-BE49-F238E27FC236}">
                <a16:creationId xmlns:a16="http://schemas.microsoft.com/office/drawing/2014/main" id="{9B42E9A0-53AD-4644-AAD0-85AB39FA3C2C}"/>
              </a:ext>
            </a:extLst>
          </p:cNvPr>
          <p:cNvSpPr txBox="1"/>
          <p:nvPr/>
        </p:nvSpPr>
        <p:spPr>
          <a:xfrm>
            <a:off x="8219663" y="3757949"/>
            <a:ext cx="1401418" cy="369332"/>
          </a:xfrm>
          <a:prstGeom prst="rect">
            <a:avLst/>
          </a:prstGeom>
          <a:solidFill>
            <a:schemeClr val="bg1"/>
          </a:solidFill>
        </p:spPr>
        <p:txBody>
          <a:bodyPr wrap="square" rtlCol="0">
            <a:spAutoFit/>
          </a:bodyPr>
          <a:lstStyle/>
          <a:p>
            <a:endParaRPr lang="en-CA" dirty="0"/>
          </a:p>
        </p:txBody>
      </p:sp>
      <p:pic>
        <p:nvPicPr>
          <p:cNvPr id="3076" name="Picture 4" descr="See the source image">
            <a:extLst>
              <a:ext uri="{FF2B5EF4-FFF2-40B4-BE49-F238E27FC236}">
                <a16:creationId xmlns:a16="http://schemas.microsoft.com/office/drawing/2014/main" id="{B2FF82BA-C3B1-43F7-8B8E-8187945CA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1081" y="4040641"/>
            <a:ext cx="2160000" cy="2160000"/>
          </a:xfrm>
          <a:prstGeom prst="ellipse">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943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#3</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lnSpcReduction="10000"/>
          </a:bodyPr>
          <a:lstStyle/>
          <a:p>
            <a:pPr marL="457200" indent="0">
              <a:buNone/>
            </a:pPr>
            <a:r>
              <a:rPr lang="en-US" altLang="en-US" sz="5000" b="1" dirty="0">
                <a:solidFill>
                  <a:srgbClr val="455F51"/>
                </a:solidFill>
              </a:rPr>
              <a:t>What watershed do we live in?</a:t>
            </a:r>
          </a:p>
          <a:p>
            <a:pPr marL="457200" indent="0">
              <a:buNone/>
            </a:pPr>
            <a:r>
              <a:rPr lang="en-US" altLang="en-US" sz="5000" b="1" dirty="0">
                <a:solidFill>
                  <a:srgbClr val="455F51"/>
                </a:solidFill>
              </a:rPr>
              <a:t> </a:t>
            </a:r>
          </a:p>
          <a:p>
            <a:pPr marL="857250" lvl="1" indent="0">
              <a:lnSpc>
                <a:spcPct val="80000"/>
              </a:lnSpc>
              <a:buClr>
                <a:srgbClr val="418AB3"/>
              </a:buClr>
              <a:buFontTx/>
              <a:buAutoNum type="alphaLcParenR"/>
            </a:pPr>
            <a:r>
              <a:rPr lang="en-US" altLang="en-US" sz="4400" b="1" dirty="0">
                <a:solidFill>
                  <a:srgbClr val="455F51"/>
                </a:solidFill>
              </a:rPr>
              <a:t> Gulf of Mexico</a:t>
            </a:r>
          </a:p>
          <a:p>
            <a:pPr marL="857250" lvl="1" indent="0">
              <a:lnSpc>
                <a:spcPct val="80000"/>
              </a:lnSpc>
              <a:buClr>
                <a:srgbClr val="418AB3"/>
              </a:buClr>
              <a:buFontTx/>
              <a:buAutoNum type="alphaLcParenR"/>
            </a:pPr>
            <a:r>
              <a:rPr lang="en-US" altLang="en-US" sz="4400" b="1" dirty="0">
                <a:solidFill>
                  <a:srgbClr val="455F51"/>
                </a:solidFill>
              </a:rPr>
              <a:t> Hudson Bay</a:t>
            </a:r>
          </a:p>
          <a:p>
            <a:pPr marL="857250" lvl="1" indent="0">
              <a:lnSpc>
                <a:spcPct val="80000"/>
              </a:lnSpc>
              <a:buClr>
                <a:srgbClr val="418AB3"/>
              </a:buClr>
              <a:buFontTx/>
              <a:buAutoNum type="alphaLcParenR"/>
            </a:pPr>
            <a:r>
              <a:rPr lang="en-US" altLang="en-US" sz="4400" b="1" dirty="0">
                <a:solidFill>
                  <a:srgbClr val="455F51"/>
                </a:solidFill>
              </a:rPr>
              <a:t> Arctic Ocean</a:t>
            </a:r>
          </a:p>
          <a:p>
            <a:pPr marL="857250" lvl="1" indent="0">
              <a:lnSpc>
                <a:spcPct val="80000"/>
              </a:lnSpc>
              <a:buClr>
                <a:srgbClr val="418AB3"/>
              </a:buClr>
              <a:buFontTx/>
              <a:buAutoNum type="alphaLcParenR"/>
            </a:pPr>
            <a:r>
              <a:rPr lang="en-US" altLang="en-US" sz="4400" b="1" dirty="0">
                <a:solidFill>
                  <a:srgbClr val="455F51"/>
                </a:solidFill>
              </a:rPr>
              <a:t> Atlantic Ocean</a:t>
            </a:r>
          </a:p>
          <a:p>
            <a:pPr marL="857250" lvl="1" indent="0">
              <a:lnSpc>
                <a:spcPct val="80000"/>
              </a:lnSpc>
              <a:buClr>
                <a:srgbClr val="418AB3"/>
              </a:buClr>
              <a:buNone/>
            </a:pPr>
            <a:endParaRPr lang="en-US" altLang="en-US" sz="4400" b="1" dirty="0">
              <a:solidFill>
                <a:srgbClr val="455F51"/>
              </a:solidFill>
            </a:endParaRP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pic>
        <p:nvPicPr>
          <p:cNvPr id="7" name="Picture 2">
            <a:extLst>
              <a:ext uri="{FF2B5EF4-FFF2-40B4-BE49-F238E27FC236}">
                <a16:creationId xmlns:a16="http://schemas.microsoft.com/office/drawing/2014/main" id="{F4DB38DD-814F-40B9-A1E1-2E3DE78834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35" r="15109"/>
          <a:stretch/>
        </p:blipFill>
        <p:spPr bwMode="auto">
          <a:xfrm>
            <a:off x="9621081" y="4028590"/>
            <a:ext cx="2160000" cy="2160000"/>
          </a:xfrm>
          <a:prstGeom prst="ellipse">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540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#4</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a:bodyPr>
          <a:lstStyle/>
          <a:p>
            <a:pPr marL="457200" indent="0">
              <a:buNone/>
            </a:pPr>
            <a:r>
              <a:rPr lang="en-US" altLang="en-US" sz="5400" b="1" dirty="0">
                <a:solidFill>
                  <a:srgbClr val="455F51"/>
                </a:solidFill>
              </a:rPr>
              <a:t>What is a continental divide?</a:t>
            </a:r>
            <a:endParaRPr lang="en-US" altLang="en-US" sz="3600" b="1" dirty="0">
              <a:solidFill>
                <a:srgbClr val="455F51"/>
              </a:solidFill>
            </a:endParaRPr>
          </a:p>
          <a:p>
            <a:pPr marL="857250" lvl="1" indent="0">
              <a:lnSpc>
                <a:spcPct val="80000"/>
              </a:lnSpc>
              <a:buClr>
                <a:srgbClr val="418AB3"/>
              </a:buClr>
              <a:buNone/>
            </a:pPr>
            <a:endParaRPr lang="en-US" altLang="en-US" sz="3200" b="1" dirty="0">
              <a:solidFill>
                <a:srgbClr val="455F51"/>
              </a:solidFill>
            </a:endParaRPr>
          </a:p>
          <a:p>
            <a:pPr marL="857250" lvl="1" indent="0">
              <a:lnSpc>
                <a:spcPct val="80000"/>
              </a:lnSpc>
              <a:buClr>
                <a:srgbClr val="418AB3"/>
              </a:buClr>
              <a:buFontTx/>
              <a:buAutoNum type="alphaLcParenR"/>
            </a:pPr>
            <a:r>
              <a:rPr lang="en-US" altLang="en-US" sz="4800" b="1" dirty="0">
                <a:solidFill>
                  <a:srgbClr val="455F51"/>
                </a:solidFill>
              </a:rPr>
              <a:t> a line drawn on a map</a:t>
            </a:r>
          </a:p>
          <a:p>
            <a:pPr marL="857250" lvl="1" indent="0">
              <a:lnSpc>
                <a:spcPct val="80000"/>
              </a:lnSpc>
              <a:buClr>
                <a:srgbClr val="418AB3"/>
              </a:buClr>
              <a:buFontTx/>
              <a:buAutoNum type="alphaLcParenR"/>
            </a:pPr>
            <a:r>
              <a:rPr lang="en-US" altLang="en-US" sz="4800" b="1" dirty="0">
                <a:solidFill>
                  <a:srgbClr val="455F51"/>
                </a:solidFill>
              </a:rPr>
              <a:t> half of a continent</a:t>
            </a:r>
          </a:p>
          <a:p>
            <a:pPr marL="857250" lvl="1" indent="0">
              <a:lnSpc>
                <a:spcPct val="80000"/>
              </a:lnSpc>
              <a:buClr>
                <a:srgbClr val="418AB3"/>
              </a:buClr>
              <a:buFontTx/>
              <a:buAutoNum type="alphaLcParenR"/>
            </a:pPr>
            <a:r>
              <a:rPr lang="en-US" altLang="en-US" sz="4800" b="1" dirty="0">
                <a:solidFill>
                  <a:srgbClr val="455F51"/>
                </a:solidFill>
              </a:rPr>
              <a:t> a drainage divide</a:t>
            </a:r>
          </a:p>
          <a:p>
            <a:pPr marL="857250" lvl="1" indent="0">
              <a:lnSpc>
                <a:spcPct val="80000"/>
              </a:lnSpc>
              <a:buClr>
                <a:srgbClr val="418AB3"/>
              </a:buClr>
              <a:buFontTx/>
              <a:buAutoNum type="alphaLcParenR"/>
            </a:pPr>
            <a:r>
              <a:rPr lang="en-US" altLang="en-US" sz="4800" b="1" dirty="0">
                <a:solidFill>
                  <a:srgbClr val="455F51"/>
                </a:solidFill>
              </a:rPr>
              <a:t> a new math term</a:t>
            </a: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pic>
        <p:nvPicPr>
          <p:cNvPr id="1026" name="Picture 2" descr="Continental Divide of the Americas - Wikipedia">
            <a:extLst>
              <a:ext uri="{FF2B5EF4-FFF2-40B4-BE49-F238E27FC236}">
                <a16:creationId xmlns:a16="http://schemas.microsoft.com/office/drawing/2014/main" id="{0F406178-5BAE-4C08-ACEF-5396449DD2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9628632" y="4070375"/>
            <a:ext cx="2160000" cy="2160000"/>
          </a:xfrm>
          <a:prstGeom prst="ellipse">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415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#5</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fontScale="92500" lnSpcReduction="10000"/>
          </a:bodyPr>
          <a:lstStyle/>
          <a:p>
            <a:pPr marL="457200" indent="0">
              <a:buNone/>
            </a:pPr>
            <a:r>
              <a:rPr lang="en-US" altLang="en-US" sz="5000" b="1" dirty="0">
                <a:solidFill>
                  <a:srgbClr val="455F51"/>
                </a:solidFill>
              </a:rPr>
              <a:t>Along what mountain range does the main continental divide run?</a:t>
            </a:r>
          </a:p>
          <a:p>
            <a:pPr marL="457200" indent="0">
              <a:buNone/>
            </a:pPr>
            <a:endParaRPr lang="en-US" altLang="en-US" sz="1700" b="1" dirty="0">
              <a:solidFill>
                <a:srgbClr val="455F51"/>
              </a:solidFill>
            </a:endParaRPr>
          </a:p>
          <a:p>
            <a:pPr marL="857250" lvl="1" indent="0">
              <a:lnSpc>
                <a:spcPct val="80000"/>
              </a:lnSpc>
              <a:buClr>
                <a:srgbClr val="418AB3"/>
              </a:buClr>
              <a:buFontTx/>
              <a:buAutoNum type="alphaLcParenR"/>
            </a:pPr>
            <a:r>
              <a:rPr lang="en-US" altLang="en-US" sz="4400" b="1" dirty="0">
                <a:solidFill>
                  <a:srgbClr val="455F51"/>
                </a:solidFill>
              </a:rPr>
              <a:t> Rocky Mountains</a:t>
            </a:r>
          </a:p>
          <a:p>
            <a:pPr marL="857250" lvl="1" indent="0">
              <a:lnSpc>
                <a:spcPct val="80000"/>
              </a:lnSpc>
              <a:buClr>
                <a:srgbClr val="418AB3"/>
              </a:buClr>
              <a:buFontTx/>
              <a:buAutoNum type="alphaLcParenR"/>
            </a:pPr>
            <a:r>
              <a:rPr lang="en-US" altLang="en-US" sz="4400" b="1" dirty="0">
                <a:solidFill>
                  <a:srgbClr val="455F51"/>
                </a:solidFill>
              </a:rPr>
              <a:t> Himalayas</a:t>
            </a:r>
          </a:p>
          <a:p>
            <a:pPr marL="857250" lvl="1" indent="0">
              <a:lnSpc>
                <a:spcPct val="80000"/>
              </a:lnSpc>
              <a:buClr>
                <a:srgbClr val="418AB3"/>
              </a:buClr>
              <a:buFontTx/>
              <a:buAutoNum type="alphaLcParenR"/>
            </a:pPr>
            <a:r>
              <a:rPr lang="en-US" altLang="en-US" sz="4400" b="1" dirty="0">
                <a:solidFill>
                  <a:srgbClr val="455F51"/>
                </a:solidFill>
              </a:rPr>
              <a:t> Alps</a:t>
            </a:r>
          </a:p>
          <a:p>
            <a:pPr marL="857250" lvl="1" indent="0">
              <a:lnSpc>
                <a:spcPct val="80000"/>
              </a:lnSpc>
              <a:buClr>
                <a:srgbClr val="418AB3"/>
              </a:buClr>
              <a:buFontTx/>
              <a:buAutoNum type="alphaLcParenR"/>
            </a:pPr>
            <a:r>
              <a:rPr lang="en-US" altLang="en-US" sz="4400" b="1" dirty="0">
                <a:solidFill>
                  <a:srgbClr val="455F51"/>
                </a:solidFill>
              </a:rPr>
              <a:t> Appalachian Mountains</a:t>
            </a:r>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pic>
        <p:nvPicPr>
          <p:cNvPr id="2050" name="Picture 2" descr="See the source image">
            <a:extLst>
              <a:ext uri="{FF2B5EF4-FFF2-40B4-BE49-F238E27FC236}">
                <a16:creationId xmlns:a16="http://schemas.microsoft.com/office/drawing/2014/main" id="{A5C70116-9BA1-43EA-83F5-6431023F81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00" r="12500"/>
          <a:stretch/>
        </p:blipFill>
        <p:spPr bwMode="auto">
          <a:xfrm>
            <a:off x="9701784" y="4070375"/>
            <a:ext cx="2160000" cy="2160000"/>
          </a:xfrm>
          <a:prstGeom prst="ellipse">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331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48D55-DD93-455C-965E-04A2EC9D4606}"/>
              </a:ext>
            </a:extLst>
          </p:cNvPr>
          <p:cNvSpPr>
            <a:spLocks noGrp="1"/>
          </p:cNvSpPr>
          <p:nvPr>
            <p:ph type="ctrTitle"/>
          </p:nvPr>
        </p:nvSpPr>
        <p:spPr>
          <a:xfrm>
            <a:off x="1066800" y="748066"/>
            <a:ext cx="10058400" cy="5075791"/>
          </a:xfrm>
          <a:blipFill dpi="0" rotWithShape="1">
            <a:blip r:embed="rId2">
              <a:alphaModFix amt="72000"/>
            </a:blip>
            <a:srcRect/>
            <a:stretch>
              <a:fillRect/>
            </a:stretch>
          </a:blipFill>
        </p:spPr>
        <p:txBody>
          <a:bodyPr>
            <a:normAutofit fontScale="90000"/>
          </a:bodyPr>
          <a:lstStyle/>
          <a:p>
            <a:pPr algn="ctr"/>
            <a:br>
              <a:rPr lang="en-US" b="1" dirty="0">
                <a:latin typeface="Aleo"/>
              </a:rPr>
            </a:br>
            <a:r>
              <a:rPr lang="en-US" b="1" dirty="0">
                <a:latin typeface="Aleo"/>
              </a:rPr>
              <a:t>Round 1</a:t>
            </a:r>
            <a:br>
              <a:rPr lang="en-US" b="1" dirty="0">
                <a:latin typeface="Aleo"/>
              </a:rPr>
            </a:br>
            <a:r>
              <a:rPr lang="en-US" b="1" dirty="0">
                <a:latin typeface="Aleo"/>
              </a:rPr>
              <a:t>World of Water</a:t>
            </a:r>
            <a:br>
              <a:rPr lang="en-US" b="1" dirty="0">
                <a:latin typeface="Aleo"/>
              </a:rPr>
            </a:br>
            <a:br>
              <a:rPr lang="en-US" b="1" dirty="0">
                <a:latin typeface="Aleo"/>
              </a:rPr>
            </a:br>
            <a:endParaRPr lang="en-CA" b="1" dirty="0">
              <a:latin typeface="Aleo"/>
            </a:endParaRPr>
          </a:p>
        </p:txBody>
      </p:sp>
    </p:spTree>
    <p:extLst>
      <p:ext uri="{BB962C8B-B14F-4D97-AF65-F5344CB8AC3E}">
        <p14:creationId xmlns:p14="http://schemas.microsoft.com/office/powerpoint/2010/main" val="3365503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#6</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097280" y="1845734"/>
            <a:ext cx="10683240" cy="4023360"/>
          </a:xfrm>
        </p:spPr>
        <p:txBody>
          <a:bodyPr>
            <a:normAutofit lnSpcReduction="10000"/>
          </a:bodyPr>
          <a:lstStyle/>
          <a:p>
            <a:pPr marL="457200" indent="0">
              <a:buNone/>
            </a:pPr>
            <a:r>
              <a:rPr lang="en-US" altLang="en-US" sz="5000" b="1" dirty="0">
                <a:solidFill>
                  <a:srgbClr val="455F51"/>
                </a:solidFill>
              </a:rPr>
              <a:t>What causes erosion? </a:t>
            </a:r>
          </a:p>
          <a:p>
            <a:pPr marL="857250" lvl="1" indent="0">
              <a:lnSpc>
                <a:spcPct val="80000"/>
              </a:lnSpc>
              <a:buClr>
                <a:srgbClr val="418AB3"/>
              </a:buClr>
              <a:buNone/>
            </a:pPr>
            <a:endParaRPr lang="en-US" altLang="en-US" sz="2800" b="1" dirty="0">
              <a:solidFill>
                <a:srgbClr val="455F51"/>
              </a:solidFill>
            </a:endParaRPr>
          </a:p>
          <a:p>
            <a:pPr marL="857250" lvl="1" indent="0">
              <a:lnSpc>
                <a:spcPct val="80000"/>
              </a:lnSpc>
              <a:buClr>
                <a:srgbClr val="418AB3"/>
              </a:buClr>
              <a:buFontTx/>
              <a:buAutoNum type="alphaLcParenR"/>
            </a:pPr>
            <a:r>
              <a:rPr lang="en-US" altLang="en-US" sz="4400" b="1" dirty="0">
                <a:solidFill>
                  <a:srgbClr val="455F51"/>
                </a:solidFill>
              </a:rPr>
              <a:t> gravity</a:t>
            </a:r>
          </a:p>
          <a:p>
            <a:pPr marL="857250" lvl="1" indent="0">
              <a:lnSpc>
                <a:spcPct val="80000"/>
              </a:lnSpc>
              <a:buClr>
                <a:srgbClr val="418AB3"/>
              </a:buClr>
              <a:buFontTx/>
              <a:buAutoNum type="alphaLcParenR"/>
            </a:pPr>
            <a:r>
              <a:rPr lang="en-US" altLang="en-US" sz="4400" b="1" dirty="0">
                <a:solidFill>
                  <a:srgbClr val="455F51"/>
                </a:solidFill>
              </a:rPr>
              <a:t> running water</a:t>
            </a:r>
          </a:p>
          <a:p>
            <a:pPr marL="857250" lvl="1" indent="0">
              <a:lnSpc>
                <a:spcPct val="80000"/>
              </a:lnSpc>
              <a:buClr>
                <a:srgbClr val="418AB3"/>
              </a:buClr>
              <a:buFontTx/>
              <a:buAutoNum type="alphaLcParenR"/>
            </a:pPr>
            <a:r>
              <a:rPr lang="en-US" altLang="en-US" sz="4400" b="1" dirty="0">
                <a:solidFill>
                  <a:srgbClr val="455F51"/>
                </a:solidFill>
              </a:rPr>
              <a:t> waves</a:t>
            </a:r>
          </a:p>
          <a:p>
            <a:pPr marL="857250" lvl="1" indent="0">
              <a:lnSpc>
                <a:spcPct val="80000"/>
              </a:lnSpc>
              <a:buClr>
                <a:srgbClr val="418AB3"/>
              </a:buClr>
              <a:buFontTx/>
              <a:buAutoNum type="alphaLcParenR"/>
            </a:pPr>
            <a:r>
              <a:rPr lang="en-US" altLang="en-US" sz="4400" b="1" dirty="0">
                <a:solidFill>
                  <a:srgbClr val="455F51"/>
                </a:solidFill>
              </a:rPr>
              <a:t> wind</a:t>
            </a:r>
          </a:p>
          <a:p>
            <a:pPr marL="857250" lvl="1" indent="0">
              <a:lnSpc>
                <a:spcPct val="80000"/>
              </a:lnSpc>
              <a:buClr>
                <a:srgbClr val="418AB3"/>
              </a:buClr>
              <a:buFontTx/>
              <a:buAutoNum type="alphaLcParenR"/>
            </a:pPr>
            <a:r>
              <a:rPr lang="en-US" altLang="en-US" sz="4400" b="1" dirty="0">
                <a:solidFill>
                  <a:srgbClr val="455F51"/>
                </a:solidFill>
              </a:rPr>
              <a:t> all of the above</a:t>
            </a: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Ducks Unlimited Canada.</a:t>
            </a:r>
          </a:p>
        </p:txBody>
      </p:sp>
      <p:pic>
        <p:nvPicPr>
          <p:cNvPr id="5" name="Picture 4">
            <a:extLst>
              <a:ext uri="{FF2B5EF4-FFF2-40B4-BE49-F238E27FC236}">
                <a16:creationId xmlns:a16="http://schemas.microsoft.com/office/drawing/2014/main" id="{D385333B-6862-4337-BD1C-47F4EF9EFDA1}"/>
              </a:ext>
            </a:extLst>
          </p:cNvPr>
          <p:cNvPicPr>
            <a:picLocks noChangeAspect="1"/>
          </p:cNvPicPr>
          <p:nvPr/>
        </p:nvPicPr>
        <p:blipFill rotWithShape="1">
          <a:blip r:embed="rId3"/>
          <a:srcRect t="6612" b="26721"/>
          <a:stretch/>
        </p:blipFill>
        <p:spPr>
          <a:xfrm>
            <a:off x="9746105" y="3978042"/>
            <a:ext cx="2160000" cy="2160000"/>
          </a:xfrm>
          <a:prstGeom prst="ellipse">
            <a:avLst/>
          </a:prstGeom>
          <a:ln>
            <a:solidFill>
              <a:schemeClr val="accent1"/>
            </a:solidFill>
          </a:ln>
        </p:spPr>
      </p:pic>
    </p:spTree>
    <p:extLst>
      <p:ext uri="{BB962C8B-B14F-4D97-AF65-F5344CB8AC3E}">
        <p14:creationId xmlns:p14="http://schemas.microsoft.com/office/powerpoint/2010/main" val="748921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#7</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097279" y="1845734"/>
            <a:ext cx="10058399" cy="4023360"/>
          </a:xfrm>
        </p:spPr>
        <p:txBody>
          <a:bodyPr>
            <a:normAutofit lnSpcReduction="10000"/>
          </a:bodyPr>
          <a:lstStyle/>
          <a:p>
            <a:pPr indent="0">
              <a:buFontTx/>
              <a:buNone/>
              <a:defRPr/>
            </a:pPr>
            <a:r>
              <a:rPr lang="en-CA" sz="5000" b="1" dirty="0">
                <a:solidFill>
                  <a:srgbClr val="455F51"/>
                </a:solidFill>
              </a:rPr>
              <a:t>What is a wetland?</a:t>
            </a:r>
          </a:p>
          <a:p>
            <a:pPr marL="457200" indent="0">
              <a:buNone/>
            </a:pPr>
            <a:endParaRPr lang="en-US" altLang="en-US" sz="3600" b="1" dirty="0">
              <a:solidFill>
                <a:srgbClr val="455F51"/>
              </a:solidFill>
            </a:endParaRPr>
          </a:p>
          <a:p>
            <a:pPr marL="857250" lvl="1" indent="0">
              <a:lnSpc>
                <a:spcPct val="80000"/>
              </a:lnSpc>
              <a:buClr>
                <a:srgbClr val="418AB3"/>
              </a:buClr>
              <a:buFontTx/>
              <a:buAutoNum type="alphaLcParenR"/>
            </a:pPr>
            <a:r>
              <a:rPr lang="en-US" altLang="en-US" sz="4800" b="1" dirty="0">
                <a:solidFill>
                  <a:srgbClr val="455F51"/>
                </a:solidFill>
              </a:rPr>
              <a:t> a stinky hole</a:t>
            </a:r>
          </a:p>
          <a:p>
            <a:pPr marL="857250" lvl="1" indent="0">
              <a:lnSpc>
                <a:spcPct val="80000"/>
              </a:lnSpc>
              <a:buClr>
                <a:srgbClr val="418AB3"/>
              </a:buClr>
              <a:buFontTx/>
              <a:buAutoNum type="alphaLcParenR"/>
            </a:pPr>
            <a:r>
              <a:rPr lang="en-US" altLang="en-US" sz="4800" b="1" dirty="0">
                <a:solidFill>
                  <a:srgbClr val="455F51"/>
                </a:solidFill>
              </a:rPr>
              <a:t> land that is covered by water </a:t>
            </a:r>
          </a:p>
          <a:p>
            <a:pPr marL="857250" lvl="1" indent="0">
              <a:lnSpc>
                <a:spcPct val="80000"/>
              </a:lnSpc>
              <a:buClr>
                <a:srgbClr val="418AB3"/>
              </a:buClr>
              <a:buFontTx/>
              <a:buAutoNum type="alphaLcParenR"/>
            </a:pPr>
            <a:r>
              <a:rPr lang="en-US" altLang="en-US" sz="4800" b="1" dirty="0">
                <a:solidFill>
                  <a:srgbClr val="455F51"/>
                </a:solidFill>
              </a:rPr>
              <a:t> a deep lake</a:t>
            </a:r>
          </a:p>
          <a:p>
            <a:pPr marL="857250" lvl="1" indent="0">
              <a:lnSpc>
                <a:spcPct val="80000"/>
              </a:lnSpc>
              <a:buClr>
                <a:srgbClr val="418AB3"/>
              </a:buClr>
              <a:buFontTx/>
              <a:buAutoNum type="alphaLcParenR"/>
            </a:pPr>
            <a:r>
              <a:rPr lang="en-US" altLang="en-US" sz="4800" b="1" dirty="0">
                <a:solidFill>
                  <a:srgbClr val="455F51"/>
                </a:solidFill>
              </a:rPr>
              <a:t> an ocean</a:t>
            </a:r>
            <a:endParaRPr lang="en-CA" sz="5000" b="1" dirty="0">
              <a:solidFill>
                <a:srgbClr val="455F51"/>
              </a:solidFill>
            </a:endParaRP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pic>
        <p:nvPicPr>
          <p:cNvPr id="10242" name="Picture 2" descr="See the source image">
            <a:extLst>
              <a:ext uri="{FF2B5EF4-FFF2-40B4-BE49-F238E27FC236}">
                <a16:creationId xmlns:a16="http://schemas.microsoft.com/office/drawing/2014/main" id="{DEC8D571-C453-46EA-89E7-2044F0F143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43" r="16543"/>
          <a:stretch/>
        </p:blipFill>
        <p:spPr bwMode="auto">
          <a:xfrm>
            <a:off x="9774936" y="3978042"/>
            <a:ext cx="2160000" cy="2160000"/>
          </a:xfrm>
          <a:prstGeom prst="ellipse">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826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#8</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fontScale="92500" lnSpcReduction="10000"/>
          </a:bodyPr>
          <a:lstStyle/>
          <a:p>
            <a:pPr marL="457200" indent="0">
              <a:buNone/>
            </a:pPr>
            <a:r>
              <a:rPr lang="en-US" altLang="en-US" sz="5000" b="1" dirty="0">
                <a:solidFill>
                  <a:srgbClr val="455F51"/>
                </a:solidFill>
              </a:rPr>
              <a:t>Wetlands are a key to healthy watersheds because they…</a:t>
            </a:r>
          </a:p>
          <a:p>
            <a:pPr marL="457200" indent="0">
              <a:buNone/>
            </a:pPr>
            <a:endParaRPr lang="en-US" altLang="en-US" sz="1700" b="1" dirty="0">
              <a:solidFill>
                <a:srgbClr val="455F51"/>
              </a:solidFill>
            </a:endParaRPr>
          </a:p>
          <a:p>
            <a:pPr marL="857250" lvl="1" indent="0">
              <a:lnSpc>
                <a:spcPct val="80000"/>
              </a:lnSpc>
              <a:buClr>
                <a:srgbClr val="418AB3"/>
              </a:buClr>
              <a:buFontTx/>
              <a:buAutoNum type="alphaLcParenR"/>
            </a:pPr>
            <a:r>
              <a:rPr lang="en-US" altLang="en-US" sz="4400" b="1" dirty="0">
                <a:solidFill>
                  <a:srgbClr val="455F51"/>
                </a:solidFill>
              </a:rPr>
              <a:t> provide habitat for wildlife</a:t>
            </a:r>
          </a:p>
          <a:p>
            <a:pPr marL="857250" lvl="1" indent="0">
              <a:lnSpc>
                <a:spcPct val="80000"/>
              </a:lnSpc>
              <a:buClr>
                <a:srgbClr val="418AB3"/>
              </a:buClr>
              <a:buFontTx/>
              <a:buAutoNum type="alphaLcParenR"/>
            </a:pPr>
            <a:r>
              <a:rPr lang="en-US" altLang="en-US" sz="4400" b="1" dirty="0">
                <a:solidFill>
                  <a:srgbClr val="455F51"/>
                </a:solidFill>
              </a:rPr>
              <a:t> reduce soil erosion</a:t>
            </a:r>
          </a:p>
          <a:p>
            <a:pPr marL="857250" lvl="1" indent="0">
              <a:lnSpc>
                <a:spcPct val="80000"/>
              </a:lnSpc>
              <a:buClr>
                <a:srgbClr val="418AB3"/>
              </a:buClr>
              <a:buFontTx/>
              <a:buAutoNum type="alphaLcParenR"/>
            </a:pPr>
            <a:r>
              <a:rPr lang="en-US" altLang="en-US" sz="4400" b="1" dirty="0">
                <a:solidFill>
                  <a:srgbClr val="455F51"/>
                </a:solidFill>
              </a:rPr>
              <a:t> prevent flooding</a:t>
            </a:r>
          </a:p>
          <a:p>
            <a:pPr marL="857250" lvl="1" indent="0">
              <a:lnSpc>
                <a:spcPct val="80000"/>
              </a:lnSpc>
              <a:buClr>
                <a:srgbClr val="418AB3"/>
              </a:buClr>
              <a:buFontTx/>
              <a:buAutoNum type="alphaLcParenR"/>
            </a:pPr>
            <a:r>
              <a:rPr lang="en-US" altLang="en-US" sz="4400" b="1" dirty="0">
                <a:solidFill>
                  <a:srgbClr val="455F51"/>
                </a:solidFill>
              </a:rPr>
              <a:t> all of the above</a:t>
            </a:r>
          </a:p>
          <a:p>
            <a:endParaRPr lang="en-CA" dirty="0"/>
          </a:p>
        </p:txBody>
      </p:sp>
      <p:pic>
        <p:nvPicPr>
          <p:cNvPr id="5" name="Picture 4">
            <a:extLst>
              <a:ext uri="{FF2B5EF4-FFF2-40B4-BE49-F238E27FC236}">
                <a16:creationId xmlns:a16="http://schemas.microsoft.com/office/drawing/2014/main" id="{2486DEBA-8E69-4327-B38C-E42E92A6BF55}"/>
              </a:ext>
            </a:extLst>
          </p:cNvPr>
          <p:cNvPicPr>
            <a:picLocks noChangeAspect="1"/>
          </p:cNvPicPr>
          <p:nvPr/>
        </p:nvPicPr>
        <p:blipFill rotWithShape="1">
          <a:blip r:embed="rId3"/>
          <a:srcRect l="14286" r="14286"/>
          <a:stretch/>
        </p:blipFill>
        <p:spPr>
          <a:xfrm>
            <a:off x="9742850" y="4040641"/>
            <a:ext cx="2160000" cy="2160000"/>
          </a:xfrm>
          <a:prstGeom prst="ellipse">
            <a:avLst/>
          </a:prstGeom>
          <a:ln>
            <a:solidFill>
              <a:schemeClr val="accent1"/>
            </a:solidFill>
          </a:ln>
        </p:spPr>
      </p:pic>
      <p:sp>
        <p:nvSpPr>
          <p:cNvPr id="6" name="Rectangle 5">
            <a:extLst>
              <a:ext uri="{FF2B5EF4-FFF2-40B4-BE49-F238E27FC236}">
                <a16:creationId xmlns:a16="http://schemas.microsoft.com/office/drawing/2014/main" id="{7DD152CC-B1A6-4067-B096-963901814EF1}"/>
              </a:ext>
            </a:extLst>
          </p:cNvPr>
          <p:cNvSpPr/>
          <p:nvPr/>
        </p:nvSpPr>
        <p:spPr>
          <a:xfrm>
            <a:off x="57243" y="6150838"/>
            <a:ext cx="809837" cy="184666"/>
          </a:xfrm>
          <a:prstGeom prst="rect">
            <a:avLst/>
          </a:prstGeom>
        </p:spPr>
        <p:txBody>
          <a:bodyPr wrap="none">
            <a:spAutoFit/>
          </a:bodyPr>
          <a:lstStyle/>
          <a:p>
            <a:r>
              <a:rPr lang="en-CA" sz="600" i="1" dirty="0">
                <a:solidFill>
                  <a:schemeClr val="tx1">
                    <a:lumMod val="50000"/>
                    <a:lumOff val="50000"/>
                  </a:schemeClr>
                </a:solidFill>
              </a:rPr>
              <a:t>Image from OHMIC.</a:t>
            </a:r>
          </a:p>
        </p:txBody>
      </p:sp>
    </p:spTree>
    <p:extLst>
      <p:ext uri="{BB962C8B-B14F-4D97-AF65-F5344CB8AC3E}">
        <p14:creationId xmlns:p14="http://schemas.microsoft.com/office/powerpoint/2010/main" val="2267605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#9</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823582" y="1845734"/>
            <a:ext cx="10863072" cy="4023360"/>
          </a:xfrm>
        </p:spPr>
        <p:txBody>
          <a:bodyPr>
            <a:normAutofit lnSpcReduction="10000"/>
          </a:bodyPr>
          <a:lstStyle/>
          <a:p>
            <a:pPr marL="457200" indent="0">
              <a:lnSpc>
                <a:spcPct val="100000"/>
              </a:lnSpc>
              <a:spcBef>
                <a:spcPts val="0"/>
              </a:spcBef>
              <a:spcAft>
                <a:spcPts val="0"/>
              </a:spcAft>
              <a:buNone/>
            </a:pPr>
            <a:r>
              <a:rPr lang="en-CA" sz="4200" b="1" dirty="0">
                <a:solidFill>
                  <a:srgbClr val="455F51"/>
                </a:solidFill>
              </a:rPr>
              <a:t>Wetland plants filter the waters of our lakes, rivers, and streams. This helps by:</a:t>
            </a:r>
          </a:p>
          <a:p>
            <a:pPr marL="457200" indent="0">
              <a:lnSpc>
                <a:spcPct val="110000"/>
              </a:lnSpc>
              <a:spcBef>
                <a:spcPts val="0"/>
              </a:spcBef>
              <a:spcAft>
                <a:spcPts val="0"/>
              </a:spcAft>
              <a:buNone/>
            </a:pPr>
            <a:endParaRPr lang="en-US" altLang="en-US" sz="4000" dirty="0">
              <a:solidFill>
                <a:srgbClr val="455F51"/>
              </a:solidFill>
            </a:endParaRPr>
          </a:p>
          <a:p>
            <a:pPr marL="857250" lvl="1" indent="0">
              <a:lnSpc>
                <a:spcPct val="80000"/>
              </a:lnSpc>
              <a:buClr>
                <a:srgbClr val="418AB3"/>
              </a:buClr>
              <a:buFontTx/>
              <a:buAutoNum type="alphaLcParenR"/>
            </a:pPr>
            <a:r>
              <a:rPr lang="en-US" altLang="en-US" sz="4400" b="1" dirty="0">
                <a:solidFill>
                  <a:srgbClr val="455F51"/>
                </a:solidFill>
              </a:rPr>
              <a:t> removing phosphates</a:t>
            </a:r>
          </a:p>
          <a:p>
            <a:pPr marL="857250" lvl="1" indent="0">
              <a:lnSpc>
                <a:spcPct val="80000"/>
              </a:lnSpc>
              <a:buClr>
                <a:srgbClr val="418AB3"/>
              </a:buClr>
              <a:buFontTx/>
              <a:buAutoNum type="alphaLcParenR"/>
            </a:pPr>
            <a:r>
              <a:rPr lang="en-US" sz="4400" b="1" dirty="0">
                <a:solidFill>
                  <a:srgbClr val="455F51"/>
                </a:solidFill>
              </a:rPr>
              <a:t> removing insects</a:t>
            </a:r>
          </a:p>
          <a:p>
            <a:pPr marL="857250" lvl="1" indent="0">
              <a:lnSpc>
                <a:spcPct val="80000"/>
              </a:lnSpc>
              <a:buClr>
                <a:srgbClr val="418AB3"/>
              </a:buClr>
              <a:buFontTx/>
              <a:buAutoNum type="alphaLcParenR"/>
            </a:pPr>
            <a:r>
              <a:rPr lang="en-US" sz="4400" b="1" dirty="0">
                <a:solidFill>
                  <a:srgbClr val="455F51"/>
                </a:solidFill>
              </a:rPr>
              <a:t> removing sunlight</a:t>
            </a:r>
          </a:p>
          <a:p>
            <a:pPr marL="857250" lvl="1" indent="0">
              <a:lnSpc>
                <a:spcPct val="80000"/>
              </a:lnSpc>
              <a:buClr>
                <a:srgbClr val="418AB3"/>
              </a:buClr>
              <a:buFontTx/>
              <a:buAutoNum type="alphaLcParenR"/>
            </a:pPr>
            <a:r>
              <a:rPr lang="en-US" sz="4400" b="1" dirty="0">
                <a:solidFill>
                  <a:srgbClr val="455F51"/>
                </a:solidFill>
              </a:rPr>
              <a:t> removing fish</a:t>
            </a:r>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pic>
        <p:nvPicPr>
          <p:cNvPr id="6146" name="Picture 2" descr="See the source image">
            <a:extLst>
              <a:ext uri="{FF2B5EF4-FFF2-40B4-BE49-F238E27FC236}">
                <a16:creationId xmlns:a16="http://schemas.microsoft.com/office/drawing/2014/main" id="{E8A5A462-8DCE-483E-9401-7B420A5C2D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408" b="10926"/>
          <a:stretch/>
        </p:blipFill>
        <p:spPr bwMode="auto">
          <a:xfrm>
            <a:off x="9740900" y="3978042"/>
            <a:ext cx="2160000" cy="2160000"/>
          </a:xfrm>
          <a:prstGeom prst="ellipse">
            <a:avLst/>
          </a:prstGeom>
          <a:noFill/>
          <a:ln>
            <a:solidFill>
              <a:srgbClr val="99CB3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701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#10</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fontScale="92500" lnSpcReduction="20000"/>
          </a:bodyPr>
          <a:lstStyle/>
          <a:p>
            <a:pPr marL="457200" indent="0">
              <a:buNone/>
            </a:pPr>
            <a:r>
              <a:rPr lang="en-US" altLang="en-US" sz="4800" b="1" dirty="0">
                <a:solidFill>
                  <a:srgbClr val="455F51"/>
                </a:solidFill>
              </a:rPr>
              <a:t>What physical features can cause flooding? </a:t>
            </a:r>
          </a:p>
          <a:p>
            <a:pPr marL="457200" indent="0">
              <a:buNone/>
            </a:pPr>
            <a:endParaRPr lang="en-US" altLang="en-US" sz="2200" b="1" dirty="0">
              <a:solidFill>
                <a:srgbClr val="455F51"/>
              </a:solidFill>
            </a:endParaRPr>
          </a:p>
          <a:p>
            <a:pPr marL="857250" lvl="1" indent="0">
              <a:lnSpc>
                <a:spcPct val="80000"/>
              </a:lnSpc>
              <a:buClr>
                <a:srgbClr val="418AB3"/>
              </a:buClr>
              <a:buFontTx/>
              <a:buAutoNum type="alphaLcParenR"/>
            </a:pPr>
            <a:r>
              <a:rPr lang="en-US" altLang="en-US" sz="4400" b="1" dirty="0">
                <a:solidFill>
                  <a:srgbClr val="455F51"/>
                </a:solidFill>
              </a:rPr>
              <a:t> heavy rain</a:t>
            </a:r>
          </a:p>
          <a:p>
            <a:pPr marL="857250" lvl="1" indent="0">
              <a:lnSpc>
                <a:spcPct val="80000"/>
              </a:lnSpc>
              <a:buClr>
                <a:srgbClr val="418AB3"/>
              </a:buClr>
              <a:buFontTx/>
              <a:buAutoNum type="alphaLcParenR"/>
            </a:pPr>
            <a:r>
              <a:rPr lang="en-US" altLang="en-US" sz="4400" b="1" dirty="0">
                <a:solidFill>
                  <a:srgbClr val="455F51"/>
                </a:solidFill>
              </a:rPr>
              <a:t> frozen ground</a:t>
            </a:r>
          </a:p>
          <a:p>
            <a:pPr marL="857250" lvl="1" indent="0">
              <a:lnSpc>
                <a:spcPct val="80000"/>
              </a:lnSpc>
              <a:buClr>
                <a:srgbClr val="418AB3"/>
              </a:buClr>
              <a:buFontTx/>
              <a:buAutoNum type="alphaLcParenR"/>
            </a:pPr>
            <a:r>
              <a:rPr lang="en-US" altLang="en-US" sz="4400" b="1" dirty="0">
                <a:solidFill>
                  <a:srgbClr val="455F51"/>
                </a:solidFill>
              </a:rPr>
              <a:t> ice jams</a:t>
            </a:r>
          </a:p>
          <a:p>
            <a:pPr marL="857250" lvl="1" indent="0">
              <a:lnSpc>
                <a:spcPct val="80000"/>
              </a:lnSpc>
              <a:buClr>
                <a:srgbClr val="418AB3"/>
              </a:buClr>
              <a:buFontTx/>
              <a:buAutoNum type="alphaLcParenR"/>
            </a:pPr>
            <a:r>
              <a:rPr lang="en-US" altLang="en-US" sz="4400" b="1" dirty="0">
                <a:solidFill>
                  <a:srgbClr val="455F51"/>
                </a:solidFill>
              </a:rPr>
              <a:t> quick thaw</a:t>
            </a:r>
          </a:p>
          <a:p>
            <a:pPr marL="857250" lvl="1" indent="0">
              <a:lnSpc>
                <a:spcPct val="80000"/>
              </a:lnSpc>
              <a:buClr>
                <a:srgbClr val="418AB3"/>
              </a:buClr>
              <a:buFontTx/>
              <a:buAutoNum type="alphaLcParenR"/>
            </a:pPr>
            <a:r>
              <a:rPr lang="en-US" altLang="en-US" sz="4400" b="1" dirty="0">
                <a:solidFill>
                  <a:srgbClr val="455F51"/>
                </a:solidFill>
              </a:rPr>
              <a:t> all of the above</a:t>
            </a: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pic>
        <p:nvPicPr>
          <p:cNvPr id="5122" name="Picture 2" descr="See the source image">
            <a:extLst>
              <a:ext uri="{FF2B5EF4-FFF2-40B4-BE49-F238E27FC236}">
                <a16:creationId xmlns:a16="http://schemas.microsoft.com/office/drawing/2014/main" id="{054EF5F4-18D5-4B16-AAB9-877B3923F4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25" r="26875"/>
          <a:stretch/>
        </p:blipFill>
        <p:spPr bwMode="auto">
          <a:xfrm>
            <a:off x="9652000" y="4016642"/>
            <a:ext cx="2160000" cy="2160000"/>
          </a:xfrm>
          <a:prstGeom prst="ellipse">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44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Answers – Round 2</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097280" y="1845734"/>
            <a:ext cx="10058400" cy="4189306"/>
          </a:xfrm>
        </p:spPr>
        <p:txBody>
          <a:bodyPr>
            <a:normAutofit fontScale="77500" lnSpcReduction="20000"/>
          </a:bodyPr>
          <a:lstStyle/>
          <a:p>
            <a:pPr marL="1600200" lvl="1" indent="-742950">
              <a:lnSpc>
                <a:spcPct val="80000"/>
              </a:lnSpc>
              <a:buClr>
                <a:srgbClr val="418AB3"/>
              </a:buClr>
              <a:buFont typeface="+mj-lt"/>
              <a:buAutoNum type="arabicParenR"/>
            </a:pPr>
            <a:r>
              <a:rPr lang="en-US" altLang="en-US" sz="4600" b="1" dirty="0">
                <a:solidFill>
                  <a:srgbClr val="455F51"/>
                </a:solidFill>
              </a:rPr>
              <a:t>a) a watershed</a:t>
            </a:r>
          </a:p>
          <a:p>
            <a:pPr marL="1600200" lvl="1" indent="-742950">
              <a:lnSpc>
                <a:spcPct val="80000"/>
              </a:lnSpc>
              <a:buClr>
                <a:srgbClr val="418AB3"/>
              </a:buClr>
              <a:buFont typeface="+mj-lt"/>
              <a:buAutoNum type="arabicParenR"/>
            </a:pPr>
            <a:r>
              <a:rPr lang="en-US" altLang="en-US" sz="4600" b="1" dirty="0">
                <a:solidFill>
                  <a:srgbClr val="455F51"/>
                </a:solidFill>
              </a:rPr>
              <a:t>c) 5</a:t>
            </a:r>
          </a:p>
          <a:p>
            <a:pPr marL="1600200" lvl="1" indent="-742950">
              <a:lnSpc>
                <a:spcPct val="80000"/>
              </a:lnSpc>
              <a:buClr>
                <a:srgbClr val="418AB3"/>
              </a:buClr>
              <a:buFont typeface="+mj-lt"/>
              <a:buAutoNum type="arabicParenR"/>
            </a:pPr>
            <a:r>
              <a:rPr lang="en-US" altLang="en-US" sz="4600" b="1" dirty="0">
                <a:solidFill>
                  <a:srgbClr val="455F51"/>
                </a:solidFill>
              </a:rPr>
              <a:t>b) Hudson Bay</a:t>
            </a:r>
          </a:p>
          <a:p>
            <a:pPr marL="1600200" lvl="1" indent="-742950">
              <a:lnSpc>
                <a:spcPct val="80000"/>
              </a:lnSpc>
              <a:buClr>
                <a:srgbClr val="418AB3"/>
              </a:buClr>
              <a:buFont typeface="+mj-lt"/>
              <a:buAutoNum type="arabicParenR"/>
            </a:pPr>
            <a:r>
              <a:rPr lang="en-US" altLang="en-US" sz="4600" b="1" dirty="0">
                <a:solidFill>
                  <a:srgbClr val="455F51"/>
                </a:solidFill>
              </a:rPr>
              <a:t>c) a drainage divide</a:t>
            </a:r>
          </a:p>
          <a:p>
            <a:pPr marL="1600200" lvl="1" indent="-742950">
              <a:lnSpc>
                <a:spcPct val="80000"/>
              </a:lnSpc>
              <a:buClr>
                <a:srgbClr val="418AB3"/>
              </a:buClr>
              <a:buFont typeface="+mj-lt"/>
              <a:buAutoNum type="arabicParenR"/>
            </a:pPr>
            <a:r>
              <a:rPr lang="en-US" altLang="en-US" sz="4600" b="1" dirty="0">
                <a:solidFill>
                  <a:srgbClr val="455F51"/>
                </a:solidFill>
              </a:rPr>
              <a:t>a) Rocky Mountains</a:t>
            </a:r>
          </a:p>
          <a:p>
            <a:pPr marL="1600200" lvl="1" indent="-742950">
              <a:lnSpc>
                <a:spcPct val="80000"/>
              </a:lnSpc>
              <a:buClr>
                <a:srgbClr val="418AB3"/>
              </a:buClr>
              <a:buFont typeface="+mj-lt"/>
              <a:buAutoNum type="arabicParenR"/>
            </a:pPr>
            <a:r>
              <a:rPr lang="en-US" altLang="en-US" sz="4600" b="1" dirty="0">
                <a:solidFill>
                  <a:srgbClr val="455F51"/>
                </a:solidFill>
              </a:rPr>
              <a:t>e) all of the above</a:t>
            </a:r>
          </a:p>
          <a:p>
            <a:pPr marL="1600200" lvl="1" indent="-742950">
              <a:lnSpc>
                <a:spcPct val="80000"/>
              </a:lnSpc>
              <a:buClr>
                <a:srgbClr val="418AB3"/>
              </a:buClr>
              <a:buFont typeface="+mj-lt"/>
              <a:buAutoNum type="arabicParenR"/>
            </a:pPr>
            <a:r>
              <a:rPr lang="en-US" altLang="en-US" sz="4600" b="1" dirty="0">
                <a:solidFill>
                  <a:srgbClr val="455F51"/>
                </a:solidFill>
              </a:rPr>
              <a:t>b) land that is covered by water</a:t>
            </a:r>
          </a:p>
          <a:p>
            <a:pPr marL="1600200" lvl="1" indent="-742950">
              <a:lnSpc>
                <a:spcPct val="80000"/>
              </a:lnSpc>
              <a:buClr>
                <a:srgbClr val="418AB3"/>
              </a:buClr>
              <a:buFont typeface="+mj-lt"/>
              <a:buAutoNum type="arabicParenR"/>
            </a:pPr>
            <a:r>
              <a:rPr lang="en-US" altLang="en-US" sz="4600" b="1" dirty="0">
                <a:solidFill>
                  <a:srgbClr val="455F51"/>
                </a:solidFill>
              </a:rPr>
              <a:t>d) all of the above</a:t>
            </a:r>
          </a:p>
          <a:p>
            <a:pPr marL="1600200" lvl="1" indent="-742950">
              <a:lnSpc>
                <a:spcPct val="80000"/>
              </a:lnSpc>
              <a:buClr>
                <a:srgbClr val="418AB3"/>
              </a:buClr>
              <a:buFont typeface="+mj-lt"/>
              <a:buAutoNum type="arabicParenR"/>
            </a:pPr>
            <a:r>
              <a:rPr lang="en-US" altLang="en-US" sz="4600" b="1" dirty="0">
                <a:solidFill>
                  <a:srgbClr val="455F51"/>
                </a:solidFill>
              </a:rPr>
              <a:t>a) removing phosphates</a:t>
            </a:r>
          </a:p>
          <a:p>
            <a:pPr marL="1600200" lvl="1" indent="-742950">
              <a:lnSpc>
                <a:spcPct val="80000"/>
              </a:lnSpc>
              <a:buClr>
                <a:srgbClr val="418AB3"/>
              </a:buClr>
              <a:buFont typeface="+mj-lt"/>
              <a:buAutoNum type="arabicParenR"/>
            </a:pPr>
            <a:r>
              <a:rPr lang="en-US" altLang="en-US" sz="4600" b="1" dirty="0">
                <a:solidFill>
                  <a:srgbClr val="455F51"/>
                </a:solidFill>
              </a:rPr>
              <a:t>e) all of the above</a:t>
            </a:r>
            <a:endParaRPr lang="en-US" altLang="en-US" sz="4400" b="1" dirty="0">
              <a:solidFill>
                <a:srgbClr val="455F51"/>
              </a:solidFill>
            </a:endParaRP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pic>
        <p:nvPicPr>
          <p:cNvPr id="7" name="Picture 6">
            <a:extLst>
              <a:ext uri="{FF2B5EF4-FFF2-40B4-BE49-F238E27FC236}">
                <a16:creationId xmlns:a16="http://schemas.microsoft.com/office/drawing/2014/main" id="{9EC8B404-9DA0-4CF6-A6DC-6BE250241FA5}"/>
              </a:ext>
            </a:extLst>
          </p:cNvPr>
          <p:cNvPicPr>
            <a:picLocks noChangeAspect="1"/>
          </p:cNvPicPr>
          <p:nvPr/>
        </p:nvPicPr>
        <p:blipFill rotWithShape="1">
          <a:blip r:embed="rId2"/>
          <a:srcRect l="16772" r="16772"/>
          <a:stretch/>
        </p:blipFill>
        <p:spPr>
          <a:xfrm>
            <a:off x="9815513" y="3978042"/>
            <a:ext cx="2160000" cy="2160000"/>
          </a:xfrm>
          <a:prstGeom prst="ellipse">
            <a:avLst/>
          </a:prstGeom>
          <a:ln>
            <a:solidFill>
              <a:schemeClr val="accent1"/>
            </a:solidFill>
          </a:ln>
        </p:spPr>
      </p:pic>
    </p:spTree>
    <p:extLst>
      <p:ext uri="{BB962C8B-B14F-4D97-AF65-F5344CB8AC3E}">
        <p14:creationId xmlns:p14="http://schemas.microsoft.com/office/powerpoint/2010/main" val="3380575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48D55-DD93-455C-965E-04A2EC9D4606}"/>
              </a:ext>
            </a:extLst>
          </p:cNvPr>
          <p:cNvSpPr>
            <a:spLocks noGrp="1"/>
          </p:cNvSpPr>
          <p:nvPr>
            <p:ph type="ctrTitle"/>
          </p:nvPr>
        </p:nvSpPr>
        <p:spPr>
          <a:xfrm>
            <a:off x="1066800" y="748066"/>
            <a:ext cx="10058400" cy="5075791"/>
          </a:xfrm>
          <a:blipFill dpi="0" rotWithShape="1">
            <a:blip r:embed="rId3">
              <a:alphaModFix amt="56000"/>
            </a:blip>
            <a:srcRect/>
            <a:stretch>
              <a:fillRect/>
            </a:stretch>
          </a:blipFill>
        </p:spPr>
        <p:txBody>
          <a:bodyPr>
            <a:normAutofit fontScale="90000"/>
          </a:bodyPr>
          <a:lstStyle/>
          <a:p>
            <a:pPr algn="ctr"/>
            <a:br>
              <a:rPr lang="en-US" b="1" dirty="0">
                <a:latin typeface="Aleo"/>
              </a:rPr>
            </a:br>
            <a:r>
              <a:rPr lang="en-US" b="1" dirty="0">
                <a:latin typeface="Aleo"/>
              </a:rPr>
              <a:t>Round 3</a:t>
            </a:r>
            <a:br>
              <a:rPr lang="en-US" b="1" dirty="0">
                <a:latin typeface="Aleo"/>
              </a:rPr>
            </a:br>
            <a:r>
              <a:rPr lang="en-US" b="1" dirty="0">
                <a:latin typeface="Aleo"/>
              </a:rPr>
              <a:t>Human Interventions</a:t>
            </a:r>
            <a:br>
              <a:rPr lang="en-US" b="1" dirty="0">
                <a:latin typeface="Aleo"/>
              </a:rPr>
            </a:br>
            <a:br>
              <a:rPr lang="en-US" b="1" dirty="0">
                <a:latin typeface="Aleo"/>
              </a:rPr>
            </a:br>
            <a:endParaRPr lang="en-CA" b="1" dirty="0">
              <a:latin typeface="Aleo"/>
            </a:endParaRPr>
          </a:p>
        </p:txBody>
      </p:sp>
    </p:spTree>
    <p:extLst>
      <p:ext uri="{BB962C8B-B14F-4D97-AF65-F5344CB8AC3E}">
        <p14:creationId xmlns:p14="http://schemas.microsoft.com/office/powerpoint/2010/main" val="3694062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#1</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lnSpcReduction="10000"/>
          </a:bodyPr>
          <a:lstStyle/>
          <a:p>
            <a:pPr marL="457200" indent="0">
              <a:buNone/>
            </a:pPr>
            <a:r>
              <a:rPr lang="en-US" altLang="en-US" sz="5000" b="1" dirty="0">
                <a:solidFill>
                  <a:srgbClr val="455F51"/>
                </a:solidFill>
              </a:rPr>
              <a:t>What is an example of a human intervention?</a:t>
            </a:r>
          </a:p>
          <a:p>
            <a:pPr marL="457200" indent="0">
              <a:buNone/>
            </a:pPr>
            <a:endParaRPr lang="en-US" altLang="en-US" sz="2600" b="1" dirty="0">
              <a:solidFill>
                <a:srgbClr val="455F51"/>
              </a:solidFill>
            </a:endParaRPr>
          </a:p>
          <a:p>
            <a:pPr marL="857250" lvl="1" indent="0">
              <a:lnSpc>
                <a:spcPct val="80000"/>
              </a:lnSpc>
              <a:buClr>
                <a:srgbClr val="418AB3"/>
              </a:buClr>
              <a:buFontTx/>
              <a:buAutoNum type="alphaLcParenR"/>
            </a:pPr>
            <a:r>
              <a:rPr lang="en-US" altLang="en-US" sz="4400" b="1" dirty="0">
                <a:solidFill>
                  <a:srgbClr val="455F51"/>
                </a:solidFill>
              </a:rPr>
              <a:t> a dam</a:t>
            </a:r>
          </a:p>
          <a:p>
            <a:pPr marL="857250" lvl="1" indent="0">
              <a:lnSpc>
                <a:spcPct val="80000"/>
              </a:lnSpc>
              <a:buClr>
                <a:srgbClr val="418AB3"/>
              </a:buClr>
              <a:buFontTx/>
              <a:buAutoNum type="alphaLcParenR"/>
            </a:pPr>
            <a:r>
              <a:rPr lang="en-US" altLang="en-US" sz="4400" b="1" dirty="0">
                <a:solidFill>
                  <a:srgbClr val="455F51"/>
                </a:solidFill>
              </a:rPr>
              <a:t> a pier</a:t>
            </a:r>
          </a:p>
          <a:p>
            <a:pPr marL="857250" lvl="1" indent="0">
              <a:lnSpc>
                <a:spcPct val="80000"/>
              </a:lnSpc>
              <a:buClr>
                <a:srgbClr val="418AB3"/>
              </a:buClr>
              <a:buFontTx/>
              <a:buAutoNum type="alphaLcParenR"/>
            </a:pPr>
            <a:r>
              <a:rPr lang="en-US" altLang="en-US" sz="4400" b="1" dirty="0">
                <a:solidFill>
                  <a:srgbClr val="455F51"/>
                </a:solidFill>
              </a:rPr>
              <a:t> planting trees</a:t>
            </a:r>
          </a:p>
          <a:p>
            <a:pPr marL="857250" lvl="1" indent="0">
              <a:lnSpc>
                <a:spcPct val="80000"/>
              </a:lnSpc>
              <a:buClr>
                <a:srgbClr val="418AB3"/>
              </a:buClr>
              <a:buFontTx/>
              <a:buAutoNum type="alphaLcParenR"/>
            </a:pPr>
            <a:r>
              <a:rPr lang="en-US" altLang="en-US" sz="4400" b="1" dirty="0">
                <a:solidFill>
                  <a:srgbClr val="455F51"/>
                </a:solidFill>
              </a:rPr>
              <a:t> all of the above</a:t>
            </a:r>
          </a:p>
          <a:p>
            <a:endParaRPr lang="en-CA" dirty="0">
              <a:solidFill>
                <a:srgbClr val="455F51"/>
              </a:solidFill>
            </a:endParaRPr>
          </a:p>
        </p:txBody>
      </p:sp>
      <p:sp>
        <p:nvSpPr>
          <p:cNvPr id="6" name="TextBox 5">
            <a:extLst>
              <a:ext uri="{FF2B5EF4-FFF2-40B4-BE49-F238E27FC236}">
                <a16:creationId xmlns:a16="http://schemas.microsoft.com/office/drawing/2014/main" id="{E9EDF74C-57C4-4194-927A-610F614751B7}"/>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pic>
        <p:nvPicPr>
          <p:cNvPr id="14338" name="Picture 2" descr="See the source image">
            <a:extLst>
              <a:ext uri="{FF2B5EF4-FFF2-40B4-BE49-F238E27FC236}">
                <a16:creationId xmlns:a16="http://schemas.microsoft.com/office/drawing/2014/main" id="{FD47CCFF-2066-403A-BC55-B554960AF9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35" r="19235"/>
          <a:stretch/>
        </p:blipFill>
        <p:spPr bwMode="auto">
          <a:xfrm>
            <a:off x="9702006" y="4081381"/>
            <a:ext cx="2160000" cy="2160000"/>
          </a:xfrm>
          <a:prstGeom prst="ellipse">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538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#2</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333500" y="1737359"/>
            <a:ext cx="9822179" cy="4451231"/>
          </a:xfrm>
        </p:spPr>
        <p:txBody>
          <a:bodyPr>
            <a:normAutofit lnSpcReduction="10000"/>
          </a:bodyPr>
          <a:lstStyle/>
          <a:p>
            <a:pPr marL="457200" indent="0">
              <a:buNone/>
            </a:pPr>
            <a:r>
              <a:rPr lang="en-US" altLang="en-US" sz="4400" b="1" dirty="0">
                <a:solidFill>
                  <a:srgbClr val="455F51"/>
                </a:solidFill>
              </a:rPr>
              <a:t>A floodway is a channel built to take the floodwaters of a river. Winnipeg’s floodway takes water from which river?</a:t>
            </a:r>
          </a:p>
          <a:p>
            <a:pPr marL="457200" indent="0">
              <a:buNone/>
            </a:pPr>
            <a:endParaRPr lang="en-US" altLang="en-US" b="1" dirty="0">
              <a:solidFill>
                <a:srgbClr val="455F51"/>
              </a:solidFill>
            </a:endParaRPr>
          </a:p>
          <a:p>
            <a:pPr marL="857250" lvl="1" indent="0">
              <a:lnSpc>
                <a:spcPct val="80000"/>
              </a:lnSpc>
              <a:buClr>
                <a:srgbClr val="418AB3"/>
              </a:buClr>
              <a:buFontTx/>
              <a:buAutoNum type="alphaLcParenR"/>
            </a:pPr>
            <a:r>
              <a:rPr lang="en-US" altLang="en-US" sz="4100" b="1" dirty="0">
                <a:solidFill>
                  <a:srgbClr val="455F51"/>
                </a:solidFill>
              </a:rPr>
              <a:t> Assiniboine</a:t>
            </a:r>
          </a:p>
          <a:p>
            <a:pPr marL="857250" lvl="1" indent="0">
              <a:lnSpc>
                <a:spcPct val="80000"/>
              </a:lnSpc>
              <a:buClr>
                <a:srgbClr val="418AB3"/>
              </a:buClr>
              <a:buFontTx/>
              <a:buAutoNum type="alphaLcParenR"/>
            </a:pPr>
            <a:r>
              <a:rPr lang="en-US" altLang="en-US" sz="4100" b="1" dirty="0">
                <a:solidFill>
                  <a:srgbClr val="455F51"/>
                </a:solidFill>
              </a:rPr>
              <a:t> Red</a:t>
            </a:r>
          </a:p>
          <a:p>
            <a:pPr marL="857250" lvl="1" indent="0">
              <a:lnSpc>
                <a:spcPct val="80000"/>
              </a:lnSpc>
              <a:buClr>
                <a:srgbClr val="418AB3"/>
              </a:buClr>
              <a:buFontTx/>
              <a:buAutoNum type="alphaLcParenR"/>
            </a:pPr>
            <a:r>
              <a:rPr lang="en-US" sz="4100" b="1" dirty="0">
                <a:solidFill>
                  <a:srgbClr val="455F51"/>
                </a:solidFill>
              </a:rPr>
              <a:t> Mississippi</a:t>
            </a:r>
          </a:p>
          <a:p>
            <a:pPr marL="857250" lvl="1" indent="0">
              <a:lnSpc>
                <a:spcPct val="80000"/>
              </a:lnSpc>
              <a:buClr>
                <a:srgbClr val="418AB3"/>
              </a:buClr>
              <a:buFontTx/>
              <a:buAutoNum type="alphaLcParenR"/>
            </a:pPr>
            <a:r>
              <a:rPr lang="en-US" sz="4100" b="1" dirty="0">
                <a:solidFill>
                  <a:srgbClr val="455F51"/>
                </a:solidFill>
              </a:rPr>
              <a:t> Nelson</a:t>
            </a:r>
            <a:endParaRPr lang="en-CA" sz="4100"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Google.ca/maps.</a:t>
            </a:r>
          </a:p>
        </p:txBody>
      </p:sp>
      <p:sp>
        <p:nvSpPr>
          <p:cNvPr id="7" name="TextBox 6">
            <a:extLst>
              <a:ext uri="{FF2B5EF4-FFF2-40B4-BE49-F238E27FC236}">
                <a16:creationId xmlns:a16="http://schemas.microsoft.com/office/drawing/2014/main" id="{9B42E9A0-53AD-4644-AAD0-85AB39FA3C2C}"/>
              </a:ext>
            </a:extLst>
          </p:cNvPr>
          <p:cNvSpPr txBox="1"/>
          <p:nvPr/>
        </p:nvSpPr>
        <p:spPr>
          <a:xfrm>
            <a:off x="8219663" y="3757949"/>
            <a:ext cx="1401418" cy="369332"/>
          </a:xfrm>
          <a:prstGeom prst="rect">
            <a:avLst/>
          </a:prstGeom>
          <a:solidFill>
            <a:schemeClr val="bg1"/>
          </a:solidFill>
        </p:spPr>
        <p:txBody>
          <a:bodyPr wrap="square" rtlCol="0">
            <a:spAutoFit/>
          </a:bodyPr>
          <a:lstStyle/>
          <a:p>
            <a:endParaRPr lang="en-CA" dirty="0"/>
          </a:p>
        </p:txBody>
      </p:sp>
      <p:pic>
        <p:nvPicPr>
          <p:cNvPr id="5" name="Picture 4">
            <a:extLst>
              <a:ext uri="{FF2B5EF4-FFF2-40B4-BE49-F238E27FC236}">
                <a16:creationId xmlns:a16="http://schemas.microsoft.com/office/drawing/2014/main" id="{F6AEA2B5-171A-4158-80FC-87A69BF47763}"/>
              </a:ext>
            </a:extLst>
          </p:cNvPr>
          <p:cNvPicPr>
            <a:picLocks noChangeAspect="1"/>
          </p:cNvPicPr>
          <p:nvPr/>
        </p:nvPicPr>
        <p:blipFill rotWithShape="1">
          <a:blip r:embed="rId3"/>
          <a:srcRect l="9016" r="1888"/>
          <a:stretch/>
        </p:blipFill>
        <p:spPr>
          <a:xfrm>
            <a:off x="9588280" y="4028590"/>
            <a:ext cx="2160000" cy="2160000"/>
          </a:xfrm>
          <a:prstGeom prst="ellipse">
            <a:avLst/>
          </a:prstGeom>
          <a:ln>
            <a:solidFill>
              <a:schemeClr val="accent1"/>
            </a:solidFill>
          </a:ln>
        </p:spPr>
      </p:pic>
    </p:spTree>
    <p:extLst>
      <p:ext uri="{BB962C8B-B14F-4D97-AF65-F5344CB8AC3E}">
        <p14:creationId xmlns:p14="http://schemas.microsoft.com/office/powerpoint/2010/main" val="2851796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#3</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fontScale="77500" lnSpcReduction="20000"/>
          </a:bodyPr>
          <a:lstStyle/>
          <a:p>
            <a:pPr marL="457200" indent="0">
              <a:buNone/>
            </a:pPr>
            <a:r>
              <a:rPr lang="en-US" altLang="en-US" sz="5000" b="1" dirty="0">
                <a:solidFill>
                  <a:srgbClr val="455F51"/>
                </a:solidFill>
              </a:rPr>
              <a:t>A water diversion is a channel that moves water from one region to another. There is one north of Portage la Prairie. What river does is divert?</a:t>
            </a:r>
            <a:endParaRPr lang="en-US" altLang="en-US" sz="4400" b="1" dirty="0">
              <a:solidFill>
                <a:srgbClr val="455F51"/>
              </a:solidFill>
            </a:endParaRPr>
          </a:p>
          <a:p>
            <a:pPr marL="857250" lvl="1" indent="0">
              <a:lnSpc>
                <a:spcPct val="80000"/>
              </a:lnSpc>
              <a:buClr>
                <a:srgbClr val="418AB3"/>
              </a:buClr>
              <a:buNone/>
            </a:pPr>
            <a:endParaRPr lang="en-US" altLang="en-US" sz="4400" b="1" dirty="0">
              <a:solidFill>
                <a:srgbClr val="455F51"/>
              </a:solidFill>
            </a:endParaRPr>
          </a:p>
          <a:p>
            <a:pPr marL="857250" lvl="1" indent="0">
              <a:lnSpc>
                <a:spcPct val="80000"/>
              </a:lnSpc>
              <a:buClr>
                <a:srgbClr val="418AB3"/>
              </a:buClr>
              <a:buFontTx/>
              <a:buAutoNum type="alphaLcParenR"/>
            </a:pPr>
            <a:r>
              <a:rPr lang="en-US" altLang="en-US" sz="5200" b="1" dirty="0">
                <a:solidFill>
                  <a:srgbClr val="455F51"/>
                </a:solidFill>
              </a:rPr>
              <a:t> </a:t>
            </a:r>
            <a:r>
              <a:rPr lang="en-US" sz="5200" b="1" dirty="0">
                <a:solidFill>
                  <a:srgbClr val="455F51"/>
                </a:solidFill>
              </a:rPr>
              <a:t>Mississippi</a:t>
            </a:r>
          </a:p>
          <a:p>
            <a:pPr marL="857250" lvl="1" indent="0">
              <a:lnSpc>
                <a:spcPct val="80000"/>
              </a:lnSpc>
              <a:buClr>
                <a:srgbClr val="418AB3"/>
              </a:buClr>
              <a:buFontTx/>
              <a:buAutoNum type="alphaLcParenR"/>
            </a:pPr>
            <a:r>
              <a:rPr lang="en-US" sz="5200" b="1" dirty="0">
                <a:solidFill>
                  <a:srgbClr val="455F51"/>
                </a:solidFill>
              </a:rPr>
              <a:t> </a:t>
            </a:r>
            <a:r>
              <a:rPr lang="en-US" altLang="en-US" sz="5200" b="1" dirty="0">
                <a:solidFill>
                  <a:srgbClr val="455F51"/>
                </a:solidFill>
              </a:rPr>
              <a:t>Red</a:t>
            </a:r>
          </a:p>
          <a:p>
            <a:pPr marL="857250" lvl="1" indent="0">
              <a:lnSpc>
                <a:spcPct val="80000"/>
              </a:lnSpc>
              <a:buClr>
                <a:srgbClr val="418AB3"/>
              </a:buClr>
              <a:buFontTx/>
              <a:buAutoNum type="alphaLcParenR"/>
            </a:pPr>
            <a:r>
              <a:rPr lang="en-US" sz="5200" b="1" dirty="0">
                <a:solidFill>
                  <a:srgbClr val="455F51"/>
                </a:solidFill>
              </a:rPr>
              <a:t> </a:t>
            </a:r>
            <a:r>
              <a:rPr lang="en-US" altLang="en-US" sz="5200" b="1" dirty="0">
                <a:solidFill>
                  <a:srgbClr val="455F51"/>
                </a:solidFill>
              </a:rPr>
              <a:t>Assiniboine</a:t>
            </a:r>
          </a:p>
          <a:p>
            <a:pPr marL="857250" lvl="1" indent="0">
              <a:lnSpc>
                <a:spcPct val="80000"/>
              </a:lnSpc>
              <a:buClr>
                <a:srgbClr val="418AB3"/>
              </a:buClr>
              <a:buFontTx/>
              <a:buAutoNum type="alphaLcParenR"/>
            </a:pPr>
            <a:r>
              <a:rPr lang="en-US" sz="5200" b="1" dirty="0">
                <a:solidFill>
                  <a:srgbClr val="455F51"/>
                </a:solidFill>
              </a:rPr>
              <a:t> Nelson</a:t>
            </a:r>
            <a:endParaRPr lang="en-CA" sz="5200" dirty="0"/>
          </a:p>
          <a:p>
            <a:pPr marL="857250" lvl="1" indent="0">
              <a:lnSpc>
                <a:spcPct val="80000"/>
              </a:lnSpc>
              <a:buClr>
                <a:srgbClr val="418AB3"/>
              </a:buClr>
              <a:buNone/>
            </a:pPr>
            <a:endParaRPr lang="en-US" altLang="en-US" sz="4400" b="1" dirty="0">
              <a:solidFill>
                <a:srgbClr val="455F51"/>
              </a:solidFill>
            </a:endParaRP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pic>
        <p:nvPicPr>
          <p:cNvPr id="5" name="Picture 4">
            <a:extLst>
              <a:ext uri="{FF2B5EF4-FFF2-40B4-BE49-F238E27FC236}">
                <a16:creationId xmlns:a16="http://schemas.microsoft.com/office/drawing/2014/main" id="{22EF42CC-0A5C-4B08-B0F4-F46103329D73}"/>
              </a:ext>
            </a:extLst>
          </p:cNvPr>
          <p:cNvPicPr>
            <a:picLocks noChangeAspect="1"/>
          </p:cNvPicPr>
          <p:nvPr/>
        </p:nvPicPr>
        <p:blipFill rotWithShape="1">
          <a:blip r:embed="rId3"/>
          <a:srcRect l="-870" t="-67" r="870" b="6964"/>
          <a:stretch/>
        </p:blipFill>
        <p:spPr>
          <a:xfrm>
            <a:off x="9703187" y="4070375"/>
            <a:ext cx="2160000" cy="2160000"/>
          </a:xfrm>
          <a:prstGeom prst="ellipse">
            <a:avLst/>
          </a:prstGeom>
          <a:ln>
            <a:solidFill>
              <a:schemeClr val="accent1"/>
            </a:solidFill>
          </a:ln>
        </p:spPr>
      </p:pic>
    </p:spTree>
    <p:extLst>
      <p:ext uri="{BB962C8B-B14F-4D97-AF65-F5344CB8AC3E}">
        <p14:creationId xmlns:p14="http://schemas.microsoft.com/office/powerpoint/2010/main" val="1313130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#1</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fontScale="92500" lnSpcReduction="10000"/>
          </a:bodyPr>
          <a:lstStyle/>
          <a:p>
            <a:pPr marL="457200" indent="0">
              <a:buNone/>
            </a:pPr>
            <a:r>
              <a:rPr lang="en-US" altLang="en-US" sz="5000" b="1" dirty="0">
                <a:solidFill>
                  <a:srgbClr val="455F51"/>
                </a:solidFill>
              </a:rPr>
              <a:t>Only __% of water on Earth is freshwater. </a:t>
            </a:r>
          </a:p>
          <a:p>
            <a:pPr marL="457200" indent="0">
              <a:buNone/>
            </a:pPr>
            <a:endParaRPr lang="en-US" altLang="en-US" sz="2200" b="1" dirty="0"/>
          </a:p>
          <a:p>
            <a:pPr marL="857250" lvl="1" indent="0">
              <a:lnSpc>
                <a:spcPct val="80000"/>
              </a:lnSpc>
              <a:buClr>
                <a:srgbClr val="418AB3"/>
              </a:buClr>
              <a:buFontTx/>
              <a:buAutoNum type="alphaLcParenR"/>
            </a:pPr>
            <a:r>
              <a:rPr lang="en-US" altLang="en-US" sz="4400" b="1" dirty="0">
                <a:solidFill>
                  <a:srgbClr val="455F51"/>
                </a:solidFill>
              </a:rPr>
              <a:t> 2.5</a:t>
            </a:r>
          </a:p>
          <a:p>
            <a:pPr marL="857250" lvl="1" indent="0">
              <a:lnSpc>
                <a:spcPct val="80000"/>
              </a:lnSpc>
              <a:buClr>
                <a:srgbClr val="418AB3"/>
              </a:buClr>
              <a:buFontTx/>
              <a:buAutoNum type="alphaLcParenR"/>
            </a:pPr>
            <a:r>
              <a:rPr lang="en-US" altLang="en-US" sz="4400" b="1" dirty="0">
                <a:solidFill>
                  <a:srgbClr val="455F51"/>
                </a:solidFill>
              </a:rPr>
              <a:t> 5</a:t>
            </a:r>
          </a:p>
          <a:p>
            <a:pPr marL="857250" lvl="1" indent="0">
              <a:lnSpc>
                <a:spcPct val="80000"/>
              </a:lnSpc>
              <a:buClr>
                <a:srgbClr val="418AB3"/>
              </a:buClr>
              <a:buFontTx/>
              <a:buAutoNum type="alphaLcParenR"/>
            </a:pPr>
            <a:r>
              <a:rPr lang="en-US" altLang="en-US" sz="4400" b="1" dirty="0">
                <a:solidFill>
                  <a:srgbClr val="455F51"/>
                </a:solidFill>
              </a:rPr>
              <a:t> 10</a:t>
            </a:r>
          </a:p>
          <a:p>
            <a:pPr marL="857250" lvl="1" indent="0">
              <a:lnSpc>
                <a:spcPct val="80000"/>
              </a:lnSpc>
              <a:buClr>
                <a:srgbClr val="418AB3"/>
              </a:buClr>
              <a:buFontTx/>
              <a:buAutoNum type="alphaLcParenR"/>
            </a:pPr>
            <a:r>
              <a:rPr lang="en-US" altLang="en-US" sz="4400" b="1" dirty="0">
                <a:solidFill>
                  <a:srgbClr val="455F51"/>
                </a:solidFill>
              </a:rPr>
              <a:t> 15</a:t>
            </a:r>
          </a:p>
          <a:p>
            <a:endParaRPr lang="en-CA" dirty="0"/>
          </a:p>
        </p:txBody>
      </p:sp>
      <p:pic>
        <p:nvPicPr>
          <p:cNvPr id="1026" name="Picture 2" descr="See the source image">
            <a:extLst>
              <a:ext uri="{FF2B5EF4-FFF2-40B4-BE49-F238E27FC236}">
                <a16:creationId xmlns:a16="http://schemas.microsoft.com/office/drawing/2014/main" id="{BCED00AE-236B-4727-95EE-E0FFCA0EA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3206" y="3978042"/>
            <a:ext cx="216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9EDF74C-57C4-4194-927A-610F614751B7}"/>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spTree>
    <p:extLst>
      <p:ext uri="{BB962C8B-B14F-4D97-AF65-F5344CB8AC3E}">
        <p14:creationId xmlns:p14="http://schemas.microsoft.com/office/powerpoint/2010/main" val="2498184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#4</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fontScale="92500" lnSpcReduction="20000"/>
          </a:bodyPr>
          <a:lstStyle/>
          <a:p>
            <a:pPr marL="457200" indent="0">
              <a:buNone/>
            </a:pPr>
            <a:r>
              <a:rPr lang="en-US" altLang="en-US" sz="4800" b="1" dirty="0">
                <a:solidFill>
                  <a:srgbClr val="455F51"/>
                </a:solidFill>
              </a:rPr>
              <a:t>Which of these human interactions cannot cause flooding? </a:t>
            </a:r>
          </a:p>
          <a:p>
            <a:pPr marL="457200" indent="0">
              <a:buNone/>
            </a:pPr>
            <a:endParaRPr lang="en-US" altLang="en-US" sz="2200" b="1" dirty="0">
              <a:solidFill>
                <a:srgbClr val="455F51"/>
              </a:solidFill>
            </a:endParaRPr>
          </a:p>
          <a:p>
            <a:pPr marL="857250" lvl="1" indent="0">
              <a:lnSpc>
                <a:spcPct val="80000"/>
              </a:lnSpc>
              <a:buClr>
                <a:srgbClr val="418AB3"/>
              </a:buClr>
              <a:buFontTx/>
              <a:buAutoNum type="alphaLcParenR"/>
            </a:pPr>
            <a:r>
              <a:rPr lang="en-US" altLang="en-US" sz="4400" b="1" dirty="0">
                <a:solidFill>
                  <a:srgbClr val="455F51"/>
                </a:solidFill>
              </a:rPr>
              <a:t> wetland loss</a:t>
            </a:r>
          </a:p>
          <a:p>
            <a:pPr marL="857250" lvl="1" indent="0">
              <a:lnSpc>
                <a:spcPct val="80000"/>
              </a:lnSpc>
              <a:buClr>
                <a:srgbClr val="418AB3"/>
              </a:buClr>
              <a:buFontTx/>
              <a:buAutoNum type="alphaLcParenR"/>
            </a:pPr>
            <a:r>
              <a:rPr lang="en-US" altLang="en-US" sz="4400" b="1" dirty="0">
                <a:solidFill>
                  <a:srgbClr val="455F51"/>
                </a:solidFill>
              </a:rPr>
              <a:t> urbanization</a:t>
            </a:r>
          </a:p>
          <a:p>
            <a:pPr marL="857250" lvl="1" indent="0">
              <a:lnSpc>
                <a:spcPct val="80000"/>
              </a:lnSpc>
              <a:buClr>
                <a:srgbClr val="418AB3"/>
              </a:buClr>
              <a:buFontTx/>
              <a:buAutoNum type="alphaLcParenR"/>
            </a:pPr>
            <a:r>
              <a:rPr lang="en-US" altLang="en-US" sz="4400" b="1" dirty="0">
                <a:solidFill>
                  <a:srgbClr val="455F51"/>
                </a:solidFill>
              </a:rPr>
              <a:t> agricultural drainage systems</a:t>
            </a:r>
          </a:p>
          <a:p>
            <a:pPr marL="857250" lvl="1" indent="0">
              <a:lnSpc>
                <a:spcPct val="80000"/>
              </a:lnSpc>
              <a:buClr>
                <a:srgbClr val="418AB3"/>
              </a:buClr>
              <a:buFontTx/>
              <a:buAutoNum type="alphaLcParenR"/>
            </a:pPr>
            <a:r>
              <a:rPr lang="en-US" altLang="en-US" sz="4400" b="1" dirty="0">
                <a:solidFill>
                  <a:srgbClr val="455F51"/>
                </a:solidFill>
              </a:rPr>
              <a:t> deforestation</a:t>
            </a:r>
          </a:p>
          <a:p>
            <a:pPr marL="857250" lvl="1" indent="0">
              <a:lnSpc>
                <a:spcPct val="80000"/>
              </a:lnSpc>
              <a:buClr>
                <a:srgbClr val="418AB3"/>
              </a:buClr>
              <a:buFontTx/>
              <a:buAutoNum type="alphaLcParenR"/>
            </a:pPr>
            <a:r>
              <a:rPr lang="en-US" altLang="en-US" sz="4400" b="1" dirty="0">
                <a:solidFill>
                  <a:srgbClr val="455F51"/>
                </a:solidFill>
              </a:rPr>
              <a:t> none of the above</a:t>
            </a: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pic>
        <p:nvPicPr>
          <p:cNvPr id="11266" name="Picture 2" descr="See the source image">
            <a:extLst>
              <a:ext uri="{FF2B5EF4-FFF2-40B4-BE49-F238E27FC236}">
                <a16:creationId xmlns:a16="http://schemas.microsoft.com/office/drawing/2014/main" id="{6D7E3D68-F7A0-4B29-9C43-CDB9F1AB40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326" r="1008"/>
          <a:stretch/>
        </p:blipFill>
        <p:spPr bwMode="auto">
          <a:xfrm>
            <a:off x="9804400" y="4070375"/>
            <a:ext cx="2160000" cy="2160000"/>
          </a:xfrm>
          <a:prstGeom prst="ellipse">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481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#5</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lnSpcReduction="10000"/>
          </a:bodyPr>
          <a:lstStyle/>
          <a:p>
            <a:pPr marL="457200" indent="0">
              <a:buNone/>
            </a:pPr>
            <a:r>
              <a:rPr lang="en-US" altLang="en-US" sz="5000" b="1" dirty="0">
                <a:solidFill>
                  <a:srgbClr val="455F51"/>
                </a:solidFill>
              </a:rPr>
              <a:t>What technologies can help reduce the effects of flooding?</a:t>
            </a:r>
          </a:p>
          <a:p>
            <a:pPr marL="457200" indent="0">
              <a:buNone/>
            </a:pPr>
            <a:endParaRPr lang="en-US" altLang="en-US" sz="1500" b="1" dirty="0">
              <a:solidFill>
                <a:srgbClr val="455F51"/>
              </a:solidFill>
            </a:endParaRPr>
          </a:p>
          <a:p>
            <a:pPr marL="857250" lvl="1" indent="0">
              <a:lnSpc>
                <a:spcPct val="80000"/>
              </a:lnSpc>
              <a:buClr>
                <a:srgbClr val="418AB3"/>
              </a:buClr>
              <a:buFontTx/>
              <a:buAutoNum type="alphaLcParenR"/>
            </a:pPr>
            <a:r>
              <a:rPr lang="en-US" altLang="en-US" sz="4400" b="1" dirty="0">
                <a:solidFill>
                  <a:srgbClr val="455F51"/>
                </a:solidFill>
              </a:rPr>
              <a:t> construct a wetland</a:t>
            </a:r>
          </a:p>
          <a:p>
            <a:pPr marL="857250" lvl="1" indent="0">
              <a:lnSpc>
                <a:spcPct val="80000"/>
              </a:lnSpc>
              <a:buClr>
                <a:srgbClr val="418AB3"/>
              </a:buClr>
              <a:buFontTx/>
              <a:buAutoNum type="alphaLcParenR"/>
            </a:pPr>
            <a:r>
              <a:rPr lang="en-US" altLang="en-US" sz="4400" b="1" dirty="0">
                <a:solidFill>
                  <a:srgbClr val="455F51"/>
                </a:solidFill>
              </a:rPr>
              <a:t> build a parking lot</a:t>
            </a:r>
          </a:p>
          <a:p>
            <a:pPr marL="857250" lvl="1" indent="0">
              <a:lnSpc>
                <a:spcPct val="80000"/>
              </a:lnSpc>
              <a:buClr>
                <a:srgbClr val="418AB3"/>
              </a:buClr>
              <a:buFontTx/>
              <a:buAutoNum type="alphaLcParenR"/>
            </a:pPr>
            <a:r>
              <a:rPr lang="en-US" altLang="en-US" sz="4400" b="1" dirty="0">
                <a:solidFill>
                  <a:srgbClr val="455F51"/>
                </a:solidFill>
              </a:rPr>
              <a:t> dig a ditch in a field</a:t>
            </a:r>
          </a:p>
          <a:p>
            <a:pPr marL="857250" lvl="1" indent="0">
              <a:lnSpc>
                <a:spcPct val="80000"/>
              </a:lnSpc>
              <a:buClr>
                <a:srgbClr val="418AB3"/>
              </a:buClr>
              <a:buFontTx/>
              <a:buAutoNum type="alphaLcParenR"/>
            </a:pPr>
            <a:r>
              <a:rPr lang="en-US" altLang="en-US" sz="4400" b="1" dirty="0">
                <a:solidFill>
                  <a:srgbClr val="455F51"/>
                </a:solidFill>
              </a:rPr>
              <a:t> none of the above</a:t>
            </a:r>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a:t>
            </a:r>
            <a:r>
              <a:rPr lang="en-CA" sz="600" i="1">
                <a:solidFill>
                  <a:schemeClr val="tx1">
                    <a:lumMod val="50000"/>
                    <a:lumOff val="50000"/>
                  </a:schemeClr>
                </a:solidFill>
              </a:rPr>
              <a:t>Ducks Unlimited Canada</a:t>
            </a:r>
            <a:endParaRPr lang="en-CA" sz="600" i="1" dirty="0">
              <a:solidFill>
                <a:schemeClr val="tx1">
                  <a:lumMod val="50000"/>
                  <a:lumOff val="50000"/>
                </a:schemeClr>
              </a:solidFill>
            </a:endParaRPr>
          </a:p>
        </p:txBody>
      </p:sp>
      <p:pic>
        <p:nvPicPr>
          <p:cNvPr id="5" name="Picture 4">
            <a:extLst>
              <a:ext uri="{FF2B5EF4-FFF2-40B4-BE49-F238E27FC236}">
                <a16:creationId xmlns:a16="http://schemas.microsoft.com/office/drawing/2014/main" id="{6B027DAC-FF28-4B6F-850B-A367D9FA112A}"/>
              </a:ext>
            </a:extLst>
          </p:cNvPr>
          <p:cNvPicPr>
            <a:picLocks noChangeAspect="1"/>
          </p:cNvPicPr>
          <p:nvPr/>
        </p:nvPicPr>
        <p:blipFill rotWithShape="1">
          <a:blip r:embed="rId3"/>
          <a:srcRect l="10618" r="22716"/>
          <a:stretch/>
        </p:blipFill>
        <p:spPr>
          <a:xfrm>
            <a:off x="9753600" y="4040641"/>
            <a:ext cx="2160000" cy="2160000"/>
          </a:xfrm>
          <a:prstGeom prst="ellipse">
            <a:avLst/>
          </a:prstGeom>
          <a:ln>
            <a:solidFill>
              <a:schemeClr val="accent1"/>
            </a:solidFill>
          </a:ln>
        </p:spPr>
      </p:pic>
    </p:spTree>
    <p:extLst>
      <p:ext uri="{BB962C8B-B14F-4D97-AF65-F5344CB8AC3E}">
        <p14:creationId xmlns:p14="http://schemas.microsoft.com/office/powerpoint/2010/main" val="407989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#6</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fontScale="85000" lnSpcReduction="20000"/>
          </a:bodyPr>
          <a:lstStyle/>
          <a:p>
            <a:pPr marL="457200" indent="0">
              <a:buNone/>
            </a:pPr>
            <a:r>
              <a:rPr lang="en-US" altLang="en-US" sz="5000" b="1" dirty="0">
                <a:solidFill>
                  <a:srgbClr val="455F51"/>
                </a:solidFill>
              </a:rPr>
              <a:t>Which of the following are examples of human interventions that prevent erosion?</a:t>
            </a:r>
          </a:p>
          <a:p>
            <a:pPr marL="457200" indent="0">
              <a:buNone/>
            </a:pPr>
            <a:endParaRPr lang="en-US" altLang="en-US" sz="1700" b="1" dirty="0">
              <a:solidFill>
                <a:srgbClr val="455F51"/>
              </a:solidFill>
            </a:endParaRPr>
          </a:p>
          <a:p>
            <a:pPr marL="857250" lvl="1" indent="0">
              <a:lnSpc>
                <a:spcPct val="80000"/>
              </a:lnSpc>
              <a:buClr>
                <a:srgbClr val="418AB3"/>
              </a:buClr>
              <a:buFontTx/>
              <a:buAutoNum type="alphaLcParenR"/>
            </a:pPr>
            <a:r>
              <a:rPr lang="en-US" altLang="en-US" sz="4400" b="1" dirty="0">
                <a:solidFill>
                  <a:srgbClr val="455F51"/>
                </a:solidFill>
              </a:rPr>
              <a:t> planting vegetation</a:t>
            </a:r>
          </a:p>
          <a:p>
            <a:pPr marL="857250" lvl="1" indent="0">
              <a:lnSpc>
                <a:spcPct val="80000"/>
              </a:lnSpc>
              <a:buClr>
                <a:srgbClr val="418AB3"/>
              </a:buClr>
              <a:buFontTx/>
              <a:buAutoNum type="alphaLcParenR"/>
            </a:pPr>
            <a:r>
              <a:rPr lang="en-US" altLang="en-US" sz="4400" b="1" dirty="0">
                <a:solidFill>
                  <a:srgbClr val="455F51"/>
                </a:solidFill>
              </a:rPr>
              <a:t> placing reinforcement boulders</a:t>
            </a:r>
          </a:p>
          <a:p>
            <a:pPr marL="857250" lvl="1" indent="0">
              <a:lnSpc>
                <a:spcPct val="80000"/>
              </a:lnSpc>
              <a:buClr>
                <a:srgbClr val="418AB3"/>
              </a:buClr>
              <a:buFontTx/>
              <a:buAutoNum type="alphaLcParenR"/>
            </a:pPr>
            <a:r>
              <a:rPr lang="en-US" altLang="en-US" sz="4400" b="1" dirty="0">
                <a:solidFill>
                  <a:srgbClr val="455F51"/>
                </a:solidFill>
              </a:rPr>
              <a:t> building piers</a:t>
            </a:r>
          </a:p>
          <a:p>
            <a:pPr marL="857250" lvl="1" indent="0">
              <a:lnSpc>
                <a:spcPct val="80000"/>
              </a:lnSpc>
              <a:buClr>
                <a:srgbClr val="418AB3"/>
              </a:buClr>
              <a:buFontTx/>
              <a:buAutoNum type="alphaLcParenR"/>
            </a:pPr>
            <a:r>
              <a:rPr lang="en-US" altLang="en-US" sz="4400" b="1" dirty="0">
                <a:solidFill>
                  <a:srgbClr val="455F51"/>
                </a:solidFill>
              </a:rPr>
              <a:t> building breakwaters</a:t>
            </a:r>
          </a:p>
          <a:p>
            <a:pPr marL="857250" lvl="1" indent="0">
              <a:lnSpc>
                <a:spcPct val="80000"/>
              </a:lnSpc>
              <a:buClr>
                <a:srgbClr val="418AB3"/>
              </a:buClr>
              <a:buFontTx/>
              <a:buAutoNum type="alphaLcParenR"/>
            </a:pPr>
            <a:r>
              <a:rPr lang="en-US" altLang="en-US" sz="4400" b="1" dirty="0">
                <a:solidFill>
                  <a:srgbClr val="455F51"/>
                </a:solidFill>
              </a:rPr>
              <a:t> all of the above</a:t>
            </a:r>
          </a:p>
          <a:p>
            <a:endParaRPr lang="en-CA" dirty="0"/>
          </a:p>
        </p:txBody>
      </p:sp>
      <p:sp>
        <p:nvSpPr>
          <p:cNvPr id="6" name="Rectangle 5">
            <a:extLst>
              <a:ext uri="{FF2B5EF4-FFF2-40B4-BE49-F238E27FC236}">
                <a16:creationId xmlns:a16="http://schemas.microsoft.com/office/drawing/2014/main" id="{7DD152CC-B1A6-4067-B096-963901814EF1}"/>
              </a:ext>
            </a:extLst>
          </p:cNvPr>
          <p:cNvSpPr/>
          <p:nvPr/>
        </p:nvSpPr>
        <p:spPr>
          <a:xfrm>
            <a:off x="57243" y="6150838"/>
            <a:ext cx="809837" cy="184666"/>
          </a:xfrm>
          <a:prstGeom prst="rect">
            <a:avLst/>
          </a:prstGeom>
        </p:spPr>
        <p:txBody>
          <a:bodyPr wrap="none">
            <a:spAutoFit/>
          </a:bodyPr>
          <a:lstStyle/>
          <a:p>
            <a:r>
              <a:rPr lang="en-CA" sz="600" i="1" dirty="0">
                <a:solidFill>
                  <a:schemeClr val="tx1">
                    <a:lumMod val="50000"/>
                    <a:lumOff val="50000"/>
                  </a:schemeClr>
                </a:solidFill>
              </a:rPr>
              <a:t>Image from OHMIC.</a:t>
            </a:r>
          </a:p>
        </p:txBody>
      </p:sp>
      <p:pic>
        <p:nvPicPr>
          <p:cNvPr id="2050" name="Picture 2" descr="See the source image">
            <a:extLst>
              <a:ext uri="{FF2B5EF4-FFF2-40B4-BE49-F238E27FC236}">
                <a16:creationId xmlns:a16="http://schemas.microsoft.com/office/drawing/2014/main" id="{D4BE296B-87B3-4AEA-8FE6-D859B88AA2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83" r="16983"/>
          <a:stretch/>
        </p:blipFill>
        <p:spPr bwMode="auto">
          <a:xfrm>
            <a:off x="9837738" y="4040641"/>
            <a:ext cx="2160000" cy="2160000"/>
          </a:xfrm>
          <a:prstGeom prst="ellipse">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600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#7</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097280" y="1845734"/>
            <a:ext cx="10683240" cy="4023360"/>
          </a:xfrm>
        </p:spPr>
        <p:txBody>
          <a:bodyPr>
            <a:normAutofit fontScale="92500" lnSpcReduction="10000"/>
          </a:bodyPr>
          <a:lstStyle/>
          <a:p>
            <a:pPr marL="457200" indent="0">
              <a:buNone/>
            </a:pPr>
            <a:r>
              <a:rPr lang="en-US" altLang="en-US" sz="5000" b="1" dirty="0">
                <a:solidFill>
                  <a:srgbClr val="455F51"/>
                </a:solidFill>
              </a:rPr>
              <a:t>Pollution spread over a large area and not from one specific location is a called ____.</a:t>
            </a:r>
          </a:p>
          <a:p>
            <a:pPr marL="457200" indent="0">
              <a:buNone/>
            </a:pPr>
            <a:endParaRPr lang="en-US" altLang="en-US" sz="1900" b="1" dirty="0">
              <a:solidFill>
                <a:srgbClr val="455F51"/>
              </a:solidFill>
            </a:endParaRPr>
          </a:p>
          <a:p>
            <a:pPr marL="857250" lvl="1" indent="0">
              <a:lnSpc>
                <a:spcPct val="80000"/>
              </a:lnSpc>
              <a:buClr>
                <a:srgbClr val="418AB3"/>
              </a:buClr>
              <a:buFontTx/>
              <a:buAutoNum type="alphaLcParenR"/>
            </a:pPr>
            <a:r>
              <a:rPr lang="en-US" altLang="en-US" sz="4400" b="1" dirty="0">
                <a:solidFill>
                  <a:srgbClr val="455F51"/>
                </a:solidFill>
              </a:rPr>
              <a:t> contained</a:t>
            </a:r>
          </a:p>
          <a:p>
            <a:pPr marL="857250" lvl="1" indent="0">
              <a:lnSpc>
                <a:spcPct val="80000"/>
              </a:lnSpc>
              <a:buClr>
                <a:srgbClr val="418AB3"/>
              </a:buClr>
              <a:buFontTx/>
              <a:buAutoNum type="alphaLcParenR"/>
            </a:pPr>
            <a:r>
              <a:rPr lang="en-US" altLang="en-US" sz="4400" b="1" dirty="0">
                <a:solidFill>
                  <a:srgbClr val="455F51"/>
                </a:solidFill>
              </a:rPr>
              <a:t> point source</a:t>
            </a:r>
          </a:p>
          <a:p>
            <a:pPr marL="857250" lvl="1" indent="0">
              <a:lnSpc>
                <a:spcPct val="80000"/>
              </a:lnSpc>
              <a:buClr>
                <a:srgbClr val="418AB3"/>
              </a:buClr>
              <a:buFontTx/>
              <a:buAutoNum type="alphaLcParenR"/>
            </a:pPr>
            <a:r>
              <a:rPr lang="en-US" altLang="en-US" sz="4400" b="1" dirty="0">
                <a:solidFill>
                  <a:srgbClr val="455F51"/>
                </a:solidFill>
              </a:rPr>
              <a:t> uncontained</a:t>
            </a:r>
          </a:p>
          <a:p>
            <a:pPr marL="857250" lvl="1" indent="0">
              <a:lnSpc>
                <a:spcPct val="80000"/>
              </a:lnSpc>
              <a:buClr>
                <a:srgbClr val="418AB3"/>
              </a:buClr>
              <a:buFontTx/>
              <a:buAutoNum type="alphaLcParenR"/>
            </a:pPr>
            <a:r>
              <a:rPr lang="en-US" altLang="en-US" sz="4400" b="1" dirty="0">
                <a:solidFill>
                  <a:srgbClr val="455F51"/>
                </a:solidFill>
              </a:rPr>
              <a:t> non-point source</a:t>
            </a:r>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Ducks Unlimited Canada.</a:t>
            </a:r>
          </a:p>
        </p:txBody>
      </p:sp>
      <p:pic>
        <p:nvPicPr>
          <p:cNvPr id="7" name="Picture 6">
            <a:extLst>
              <a:ext uri="{FF2B5EF4-FFF2-40B4-BE49-F238E27FC236}">
                <a16:creationId xmlns:a16="http://schemas.microsoft.com/office/drawing/2014/main" id="{16899E4F-E404-49F5-B5BC-F5DB791D428F}"/>
              </a:ext>
            </a:extLst>
          </p:cNvPr>
          <p:cNvPicPr>
            <a:picLocks noChangeAspect="1"/>
          </p:cNvPicPr>
          <p:nvPr/>
        </p:nvPicPr>
        <p:blipFill rotWithShape="1">
          <a:blip r:embed="rId3"/>
          <a:srcRect t="16667" b="16667"/>
          <a:stretch/>
        </p:blipFill>
        <p:spPr>
          <a:xfrm>
            <a:off x="9833610" y="4070375"/>
            <a:ext cx="2160000" cy="2160000"/>
          </a:xfrm>
          <a:prstGeom prst="ellipse">
            <a:avLst/>
          </a:prstGeom>
          <a:ln>
            <a:solidFill>
              <a:schemeClr val="accent1"/>
            </a:solidFill>
          </a:ln>
        </p:spPr>
      </p:pic>
    </p:spTree>
    <p:extLst>
      <p:ext uri="{BB962C8B-B14F-4D97-AF65-F5344CB8AC3E}">
        <p14:creationId xmlns:p14="http://schemas.microsoft.com/office/powerpoint/2010/main" val="1457440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#8</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097280" y="1845734"/>
            <a:ext cx="10683240" cy="4023360"/>
          </a:xfrm>
        </p:spPr>
        <p:txBody>
          <a:bodyPr>
            <a:normAutofit fontScale="92500" lnSpcReduction="10000"/>
          </a:bodyPr>
          <a:lstStyle/>
          <a:p>
            <a:pPr marL="457200" indent="0">
              <a:buNone/>
            </a:pPr>
            <a:r>
              <a:rPr lang="en-US" altLang="en-US" sz="5000" b="1" dirty="0">
                <a:solidFill>
                  <a:srgbClr val="455F51"/>
                </a:solidFill>
              </a:rPr>
              <a:t>Pollution easily traced to its source is a called ____.</a:t>
            </a:r>
          </a:p>
          <a:p>
            <a:pPr marL="457200" indent="0">
              <a:buNone/>
            </a:pPr>
            <a:endParaRPr lang="en-US" altLang="en-US" sz="2600" b="1" dirty="0">
              <a:solidFill>
                <a:srgbClr val="455F51"/>
              </a:solidFill>
            </a:endParaRPr>
          </a:p>
          <a:p>
            <a:pPr marL="857250" lvl="1" indent="0">
              <a:lnSpc>
                <a:spcPct val="80000"/>
              </a:lnSpc>
              <a:buClr>
                <a:srgbClr val="418AB3"/>
              </a:buClr>
              <a:buFontTx/>
              <a:buAutoNum type="alphaLcParenR"/>
            </a:pPr>
            <a:r>
              <a:rPr lang="en-US" altLang="en-US" sz="4400" b="1" dirty="0">
                <a:solidFill>
                  <a:srgbClr val="455F51"/>
                </a:solidFill>
              </a:rPr>
              <a:t> contained</a:t>
            </a:r>
          </a:p>
          <a:p>
            <a:pPr marL="857250" lvl="1" indent="0">
              <a:lnSpc>
                <a:spcPct val="80000"/>
              </a:lnSpc>
              <a:buClr>
                <a:srgbClr val="418AB3"/>
              </a:buClr>
              <a:buFontTx/>
              <a:buAutoNum type="alphaLcParenR"/>
            </a:pPr>
            <a:r>
              <a:rPr lang="en-US" altLang="en-US" sz="4400" b="1" dirty="0">
                <a:solidFill>
                  <a:srgbClr val="455F51"/>
                </a:solidFill>
              </a:rPr>
              <a:t> point source</a:t>
            </a:r>
          </a:p>
          <a:p>
            <a:pPr marL="857250" lvl="1" indent="0">
              <a:lnSpc>
                <a:spcPct val="80000"/>
              </a:lnSpc>
              <a:buClr>
                <a:srgbClr val="418AB3"/>
              </a:buClr>
              <a:buFontTx/>
              <a:buAutoNum type="alphaLcParenR"/>
            </a:pPr>
            <a:r>
              <a:rPr lang="en-US" altLang="en-US" sz="4400" b="1" dirty="0">
                <a:solidFill>
                  <a:srgbClr val="455F51"/>
                </a:solidFill>
              </a:rPr>
              <a:t> uncontained</a:t>
            </a:r>
          </a:p>
          <a:p>
            <a:pPr marL="857250" lvl="1" indent="0">
              <a:lnSpc>
                <a:spcPct val="80000"/>
              </a:lnSpc>
              <a:buClr>
                <a:srgbClr val="418AB3"/>
              </a:buClr>
              <a:buFontTx/>
              <a:buAutoNum type="alphaLcParenR"/>
            </a:pPr>
            <a:r>
              <a:rPr lang="en-US" altLang="en-US" sz="4400" b="1" dirty="0">
                <a:solidFill>
                  <a:srgbClr val="455F51"/>
                </a:solidFill>
              </a:rPr>
              <a:t> non-point source</a:t>
            </a:r>
          </a:p>
        </p:txBody>
      </p:sp>
      <p:pic>
        <p:nvPicPr>
          <p:cNvPr id="1026" name="Picture 2" descr="See the source image">
            <a:extLst>
              <a:ext uri="{FF2B5EF4-FFF2-40B4-BE49-F238E27FC236}">
                <a16:creationId xmlns:a16="http://schemas.microsoft.com/office/drawing/2014/main" id="{47699BE3-7195-4323-A0B2-34220A0F37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53" r="20991"/>
          <a:stretch/>
        </p:blipFill>
        <p:spPr bwMode="auto">
          <a:xfrm>
            <a:off x="9752013" y="4070375"/>
            <a:ext cx="2160000" cy="2160000"/>
          </a:xfrm>
          <a:prstGeom prst="ellipse">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CADADB9-FE48-416A-B706-D0C3B91368D7}"/>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spTree>
    <p:extLst>
      <p:ext uri="{BB962C8B-B14F-4D97-AF65-F5344CB8AC3E}">
        <p14:creationId xmlns:p14="http://schemas.microsoft.com/office/powerpoint/2010/main" val="251647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#9</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823582" y="1845734"/>
            <a:ext cx="10863072" cy="4023360"/>
          </a:xfrm>
        </p:spPr>
        <p:txBody>
          <a:bodyPr>
            <a:normAutofit lnSpcReduction="10000"/>
          </a:bodyPr>
          <a:lstStyle/>
          <a:p>
            <a:pPr marL="457200" indent="0">
              <a:lnSpc>
                <a:spcPct val="100000"/>
              </a:lnSpc>
              <a:spcBef>
                <a:spcPts val="0"/>
              </a:spcBef>
              <a:spcAft>
                <a:spcPts val="0"/>
              </a:spcAft>
              <a:buNone/>
            </a:pPr>
            <a:r>
              <a:rPr lang="en-CA" sz="4200" b="1" dirty="0">
                <a:solidFill>
                  <a:srgbClr val="455F51"/>
                </a:solidFill>
              </a:rPr>
              <a:t>Composting and recycling prevent how many million tons of waste from being dumped?</a:t>
            </a:r>
          </a:p>
          <a:p>
            <a:pPr marL="457200" indent="0">
              <a:lnSpc>
                <a:spcPct val="110000"/>
              </a:lnSpc>
              <a:spcBef>
                <a:spcPts val="0"/>
              </a:spcBef>
              <a:spcAft>
                <a:spcPts val="0"/>
              </a:spcAft>
              <a:buNone/>
            </a:pPr>
            <a:endParaRPr lang="en-US" altLang="en-US" sz="4000" dirty="0">
              <a:solidFill>
                <a:srgbClr val="455F51"/>
              </a:solidFill>
            </a:endParaRPr>
          </a:p>
          <a:p>
            <a:pPr marL="857250" lvl="1" indent="0">
              <a:lnSpc>
                <a:spcPct val="80000"/>
              </a:lnSpc>
              <a:buClr>
                <a:srgbClr val="418AB3"/>
              </a:buClr>
              <a:buFontTx/>
              <a:buAutoNum type="alphaLcParenR"/>
            </a:pPr>
            <a:r>
              <a:rPr lang="en-US" altLang="en-US" sz="4400" b="1" dirty="0">
                <a:solidFill>
                  <a:srgbClr val="455F51"/>
                </a:solidFill>
              </a:rPr>
              <a:t> 25</a:t>
            </a:r>
          </a:p>
          <a:p>
            <a:pPr marL="857250" lvl="1" indent="0">
              <a:lnSpc>
                <a:spcPct val="80000"/>
              </a:lnSpc>
              <a:buClr>
                <a:srgbClr val="418AB3"/>
              </a:buClr>
              <a:buFontTx/>
              <a:buAutoNum type="alphaLcParenR"/>
            </a:pPr>
            <a:r>
              <a:rPr lang="en-US" sz="4400" b="1" dirty="0">
                <a:solidFill>
                  <a:srgbClr val="455F51"/>
                </a:solidFill>
              </a:rPr>
              <a:t> 55</a:t>
            </a:r>
          </a:p>
          <a:p>
            <a:pPr marL="857250" lvl="1" indent="0">
              <a:lnSpc>
                <a:spcPct val="80000"/>
              </a:lnSpc>
              <a:buClr>
                <a:srgbClr val="418AB3"/>
              </a:buClr>
              <a:buFontTx/>
              <a:buAutoNum type="alphaLcParenR"/>
            </a:pPr>
            <a:r>
              <a:rPr lang="en-US" sz="4400" b="1" dirty="0">
                <a:solidFill>
                  <a:srgbClr val="455F51"/>
                </a:solidFill>
              </a:rPr>
              <a:t> 85</a:t>
            </a:r>
          </a:p>
          <a:p>
            <a:pPr marL="857250" lvl="1" indent="0">
              <a:lnSpc>
                <a:spcPct val="80000"/>
              </a:lnSpc>
              <a:buClr>
                <a:srgbClr val="418AB3"/>
              </a:buClr>
              <a:buFontTx/>
              <a:buAutoNum type="alphaLcParenR"/>
            </a:pPr>
            <a:r>
              <a:rPr lang="en-US" sz="4400" b="1" dirty="0">
                <a:solidFill>
                  <a:srgbClr val="455F51"/>
                </a:solidFill>
              </a:rPr>
              <a:t> 105</a:t>
            </a:r>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pic>
        <p:nvPicPr>
          <p:cNvPr id="3076" name="Picture 4" descr="See the source image">
            <a:extLst>
              <a:ext uri="{FF2B5EF4-FFF2-40B4-BE49-F238E27FC236}">
                <a16:creationId xmlns:a16="http://schemas.microsoft.com/office/drawing/2014/main" id="{2AF1DAC6-12ED-48C5-8615-D0341F3CF0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0638" y="4162708"/>
            <a:ext cx="2160000"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364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#10</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fontScale="92500" lnSpcReduction="20000"/>
          </a:bodyPr>
          <a:lstStyle/>
          <a:p>
            <a:pPr marL="457200" indent="0">
              <a:buNone/>
            </a:pPr>
            <a:r>
              <a:rPr lang="en-US" altLang="en-US" sz="4800" b="1" dirty="0">
                <a:solidFill>
                  <a:srgbClr val="455F51"/>
                </a:solidFill>
              </a:rPr>
              <a:t>How many kinds of pesticides can found in groundwater that may be used as drinking water? </a:t>
            </a:r>
          </a:p>
          <a:p>
            <a:pPr marL="457200" indent="0">
              <a:buNone/>
            </a:pPr>
            <a:endParaRPr lang="en-US" altLang="en-US" sz="2200" b="1" dirty="0">
              <a:solidFill>
                <a:srgbClr val="455F51"/>
              </a:solidFill>
            </a:endParaRPr>
          </a:p>
          <a:p>
            <a:pPr marL="857250" lvl="1" indent="0">
              <a:lnSpc>
                <a:spcPct val="80000"/>
              </a:lnSpc>
              <a:buClr>
                <a:srgbClr val="418AB3"/>
              </a:buClr>
              <a:buFontTx/>
              <a:buAutoNum type="alphaLcParenR"/>
            </a:pPr>
            <a:r>
              <a:rPr lang="en-US" altLang="en-US" sz="4400" b="1" dirty="0">
                <a:solidFill>
                  <a:srgbClr val="455F51"/>
                </a:solidFill>
              </a:rPr>
              <a:t> 13</a:t>
            </a:r>
          </a:p>
          <a:p>
            <a:pPr marL="857250" lvl="1" indent="0">
              <a:lnSpc>
                <a:spcPct val="80000"/>
              </a:lnSpc>
              <a:buClr>
                <a:srgbClr val="418AB3"/>
              </a:buClr>
              <a:buFontTx/>
              <a:buAutoNum type="alphaLcParenR"/>
            </a:pPr>
            <a:r>
              <a:rPr lang="en-US" altLang="en-US" sz="4400" b="1" dirty="0">
                <a:solidFill>
                  <a:srgbClr val="455F51"/>
                </a:solidFill>
              </a:rPr>
              <a:t> 23</a:t>
            </a:r>
          </a:p>
          <a:p>
            <a:pPr marL="857250" lvl="1" indent="0">
              <a:lnSpc>
                <a:spcPct val="80000"/>
              </a:lnSpc>
              <a:buClr>
                <a:srgbClr val="418AB3"/>
              </a:buClr>
              <a:buFontTx/>
              <a:buAutoNum type="alphaLcParenR"/>
            </a:pPr>
            <a:r>
              <a:rPr lang="en-US" sz="4400" b="1" dirty="0">
                <a:solidFill>
                  <a:srgbClr val="455F51"/>
                </a:solidFill>
              </a:rPr>
              <a:t> 53</a:t>
            </a:r>
          </a:p>
          <a:p>
            <a:pPr marL="857250" lvl="1" indent="0">
              <a:lnSpc>
                <a:spcPct val="80000"/>
              </a:lnSpc>
              <a:buClr>
                <a:srgbClr val="418AB3"/>
              </a:buClr>
              <a:buFontTx/>
              <a:buAutoNum type="alphaLcParenR"/>
            </a:pPr>
            <a:r>
              <a:rPr lang="en-US" sz="4400" b="1" dirty="0">
                <a:solidFill>
                  <a:srgbClr val="455F51"/>
                </a:solidFill>
              </a:rPr>
              <a:t> 73</a:t>
            </a:r>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pic>
        <p:nvPicPr>
          <p:cNvPr id="4098" name="Picture 2" descr="See the source image">
            <a:extLst>
              <a:ext uri="{FF2B5EF4-FFF2-40B4-BE49-F238E27FC236}">
                <a16:creationId xmlns:a16="http://schemas.microsoft.com/office/drawing/2014/main" id="{1E7D229B-EC50-4B89-8869-C69E0B4A05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72" b="5972"/>
          <a:stretch/>
        </p:blipFill>
        <p:spPr bwMode="auto">
          <a:xfrm>
            <a:off x="9680575" y="4070375"/>
            <a:ext cx="2160000" cy="2160000"/>
          </a:xfrm>
          <a:prstGeom prst="ellipse">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184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Answers – Round 3</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097280" y="1845734"/>
            <a:ext cx="10058400" cy="4189306"/>
          </a:xfrm>
        </p:spPr>
        <p:txBody>
          <a:bodyPr>
            <a:normAutofit fontScale="77500" lnSpcReduction="20000"/>
          </a:bodyPr>
          <a:lstStyle/>
          <a:p>
            <a:pPr marL="1600200" lvl="1" indent="-742950">
              <a:lnSpc>
                <a:spcPct val="80000"/>
              </a:lnSpc>
              <a:buClr>
                <a:srgbClr val="418AB3"/>
              </a:buClr>
              <a:buFont typeface="+mj-lt"/>
              <a:buAutoNum type="arabicParenR"/>
            </a:pPr>
            <a:r>
              <a:rPr lang="en-US" altLang="en-US" sz="4600" b="1" dirty="0">
                <a:solidFill>
                  <a:srgbClr val="455F51"/>
                </a:solidFill>
              </a:rPr>
              <a:t>d) all of the above</a:t>
            </a:r>
          </a:p>
          <a:p>
            <a:pPr marL="1600200" lvl="1" indent="-742950">
              <a:lnSpc>
                <a:spcPct val="80000"/>
              </a:lnSpc>
              <a:buClr>
                <a:srgbClr val="418AB3"/>
              </a:buClr>
              <a:buFont typeface="+mj-lt"/>
              <a:buAutoNum type="arabicParenR"/>
            </a:pPr>
            <a:r>
              <a:rPr lang="en-US" altLang="en-US" sz="4600" b="1" dirty="0">
                <a:solidFill>
                  <a:srgbClr val="455F51"/>
                </a:solidFill>
              </a:rPr>
              <a:t>b) Red</a:t>
            </a:r>
          </a:p>
          <a:p>
            <a:pPr marL="1600200" lvl="1" indent="-742950">
              <a:lnSpc>
                <a:spcPct val="80000"/>
              </a:lnSpc>
              <a:buClr>
                <a:srgbClr val="418AB3"/>
              </a:buClr>
              <a:buFont typeface="+mj-lt"/>
              <a:buAutoNum type="arabicParenR"/>
            </a:pPr>
            <a:r>
              <a:rPr lang="en-US" altLang="en-US" sz="4600" b="1" dirty="0">
                <a:solidFill>
                  <a:srgbClr val="455F51"/>
                </a:solidFill>
              </a:rPr>
              <a:t>c) Assiniboine</a:t>
            </a:r>
          </a:p>
          <a:p>
            <a:pPr marL="1600200" lvl="1" indent="-742950">
              <a:lnSpc>
                <a:spcPct val="80000"/>
              </a:lnSpc>
              <a:buClr>
                <a:srgbClr val="418AB3"/>
              </a:buClr>
              <a:buFont typeface="+mj-lt"/>
              <a:buAutoNum type="arabicParenR"/>
            </a:pPr>
            <a:r>
              <a:rPr lang="en-US" altLang="en-US" sz="4600" b="1" dirty="0">
                <a:solidFill>
                  <a:srgbClr val="455F51"/>
                </a:solidFill>
              </a:rPr>
              <a:t>e) none of the above</a:t>
            </a:r>
          </a:p>
          <a:p>
            <a:pPr marL="1600200" lvl="1" indent="-742950">
              <a:lnSpc>
                <a:spcPct val="80000"/>
              </a:lnSpc>
              <a:buClr>
                <a:srgbClr val="418AB3"/>
              </a:buClr>
              <a:buFont typeface="+mj-lt"/>
              <a:buAutoNum type="arabicParenR"/>
            </a:pPr>
            <a:r>
              <a:rPr lang="en-US" altLang="en-US" sz="4600" b="1" dirty="0">
                <a:solidFill>
                  <a:srgbClr val="455F51"/>
                </a:solidFill>
              </a:rPr>
              <a:t>a) construct a wetland</a:t>
            </a:r>
          </a:p>
          <a:p>
            <a:pPr marL="1600200" lvl="1" indent="-742950">
              <a:lnSpc>
                <a:spcPct val="80000"/>
              </a:lnSpc>
              <a:buClr>
                <a:srgbClr val="418AB3"/>
              </a:buClr>
              <a:buFont typeface="+mj-lt"/>
              <a:buAutoNum type="arabicParenR"/>
            </a:pPr>
            <a:r>
              <a:rPr lang="en-US" altLang="en-US" sz="4600" b="1" dirty="0">
                <a:solidFill>
                  <a:srgbClr val="455F51"/>
                </a:solidFill>
              </a:rPr>
              <a:t>e) all of the above</a:t>
            </a:r>
          </a:p>
          <a:p>
            <a:pPr marL="1600200" lvl="1" indent="-742950">
              <a:lnSpc>
                <a:spcPct val="80000"/>
              </a:lnSpc>
              <a:buClr>
                <a:srgbClr val="418AB3"/>
              </a:buClr>
              <a:buFont typeface="+mj-lt"/>
              <a:buAutoNum type="arabicParenR"/>
            </a:pPr>
            <a:r>
              <a:rPr lang="en-US" altLang="en-US" sz="4600" b="1" dirty="0">
                <a:solidFill>
                  <a:srgbClr val="455F51"/>
                </a:solidFill>
              </a:rPr>
              <a:t>d) non-point source</a:t>
            </a:r>
          </a:p>
          <a:p>
            <a:pPr marL="1600200" lvl="1" indent="-742950">
              <a:lnSpc>
                <a:spcPct val="80000"/>
              </a:lnSpc>
              <a:buClr>
                <a:srgbClr val="418AB3"/>
              </a:buClr>
              <a:buFont typeface="+mj-lt"/>
              <a:buAutoNum type="arabicParenR"/>
            </a:pPr>
            <a:r>
              <a:rPr lang="en-US" altLang="en-US" sz="4600" b="1" dirty="0">
                <a:solidFill>
                  <a:srgbClr val="455F51"/>
                </a:solidFill>
              </a:rPr>
              <a:t>b) point source</a:t>
            </a:r>
          </a:p>
          <a:p>
            <a:pPr marL="1600200" lvl="1" indent="-742950">
              <a:lnSpc>
                <a:spcPct val="80000"/>
              </a:lnSpc>
              <a:buClr>
                <a:srgbClr val="418AB3"/>
              </a:buClr>
              <a:buFont typeface="+mj-lt"/>
              <a:buAutoNum type="arabicParenR"/>
            </a:pPr>
            <a:r>
              <a:rPr lang="en-US" altLang="en-US" sz="4600" b="1" dirty="0">
                <a:solidFill>
                  <a:srgbClr val="455F51"/>
                </a:solidFill>
              </a:rPr>
              <a:t>c) 85</a:t>
            </a:r>
          </a:p>
          <a:p>
            <a:pPr marL="1600200" lvl="1" indent="-742950">
              <a:lnSpc>
                <a:spcPct val="80000"/>
              </a:lnSpc>
              <a:buClr>
                <a:srgbClr val="418AB3"/>
              </a:buClr>
              <a:buFont typeface="+mj-lt"/>
              <a:buAutoNum type="arabicParenR"/>
            </a:pPr>
            <a:r>
              <a:rPr lang="en-US" altLang="en-US" sz="4600" b="1" dirty="0">
                <a:solidFill>
                  <a:srgbClr val="455F51"/>
                </a:solidFill>
              </a:rPr>
              <a:t>d) 73</a:t>
            </a:r>
            <a:endParaRPr lang="en-US" altLang="en-US" sz="4400" b="1" dirty="0">
              <a:solidFill>
                <a:srgbClr val="455F51"/>
              </a:solidFill>
            </a:endParaRP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pic>
        <p:nvPicPr>
          <p:cNvPr id="7170" name="Picture 2" descr="See the source image">
            <a:extLst>
              <a:ext uri="{FF2B5EF4-FFF2-40B4-BE49-F238E27FC236}">
                <a16:creationId xmlns:a16="http://schemas.microsoft.com/office/drawing/2014/main" id="{68800C2F-C6BF-4871-8117-9D4D77DF37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00" r="12500"/>
          <a:stretch/>
        </p:blipFill>
        <p:spPr bwMode="auto">
          <a:xfrm>
            <a:off x="9779000" y="3974023"/>
            <a:ext cx="2160000" cy="2160000"/>
          </a:xfrm>
          <a:prstGeom prst="ellipse">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236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874" y="5185410"/>
            <a:ext cx="2809483" cy="80772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5399" y="5325271"/>
            <a:ext cx="2769983" cy="528003"/>
          </a:xfrm>
          <a:prstGeom prst="rect">
            <a:avLst/>
          </a:prstGeom>
        </p:spPr>
      </p:pic>
      <p:sp>
        <p:nvSpPr>
          <p:cNvPr id="9" name="TextBox 8"/>
          <p:cNvSpPr txBox="1"/>
          <p:nvPr/>
        </p:nvSpPr>
        <p:spPr>
          <a:xfrm>
            <a:off x="3768006" y="936198"/>
            <a:ext cx="4571999" cy="923330"/>
          </a:xfrm>
          <a:prstGeom prst="rect">
            <a:avLst/>
          </a:prstGeom>
          <a:noFill/>
        </p:spPr>
        <p:txBody>
          <a:bodyPr wrap="square" rtlCol="0">
            <a:spAutoFit/>
          </a:bodyPr>
          <a:lstStyle/>
          <a:p>
            <a:pPr algn="ctr"/>
            <a:r>
              <a:rPr lang="en-CA" sz="5400" b="1" i="1" dirty="0">
                <a:solidFill>
                  <a:srgbClr val="1B5337"/>
                </a:solidFill>
                <a:latin typeface="Aleo" panose="020F0502020204030203" pitchFamily="34" charset="0"/>
              </a:rPr>
              <a:t>Thank You!</a:t>
            </a:r>
          </a:p>
        </p:txBody>
      </p:sp>
      <p:pic>
        <p:nvPicPr>
          <p:cNvPr id="10" name="Picture 9">
            <a:extLst>
              <a:ext uri="{FF2B5EF4-FFF2-40B4-BE49-F238E27FC236}">
                <a16:creationId xmlns:a16="http://schemas.microsoft.com/office/drawing/2014/main" id="{4DF3FCE3-6397-45A9-959D-A4BC69DE6966}"/>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051720" y="2358259"/>
            <a:ext cx="2088560" cy="2141482"/>
          </a:xfrm>
          <a:prstGeom prst="rect">
            <a:avLst/>
          </a:prstGeom>
        </p:spPr>
      </p:pic>
    </p:spTree>
    <p:extLst>
      <p:ext uri="{BB962C8B-B14F-4D97-AF65-F5344CB8AC3E}">
        <p14:creationId xmlns:p14="http://schemas.microsoft.com/office/powerpoint/2010/main" val="3005033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#2</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fontScale="92500" lnSpcReduction="10000"/>
          </a:bodyPr>
          <a:lstStyle/>
          <a:p>
            <a:pPr marL="457200" indent="0">
              <a:buNone/>
            </a:pPr>
            <a:r>
              <a:rPr lang="en-US" altLang="en-US" sz="5000" b="1" dirty="0">
                <a:solidFill>
                  <a:srgbClr val="455F51"/>
                </a:solidFill>
              </a:rPr>
              <a:t>How many </a:t>
            </a:r>
            <a:r>
              <a:rPr lang="en-US" altLang="en-US" sz="5000" b="1" dirty="0" err="1">
                <a:solidFill>
                  <a:srgbClr val="455F51"/>
                </a:solidFill>
              </a:rPr>
              <a:t>litres</a:t>
            </a:r>
            <a:r>
              <a:rPr lang="en-US" altLang="en-US" sz="5000" b="1" dirty="0">
                <a:solidFill>
                  <a:srgbClr val="455F51"/>
                </a:solidFill>
              </a:rPr>
              <a:t> of water do humans use daily? </a:t>
            </a:r>
          </a:p>
          <a:p>
            <a:pPr marL="857250" lvl="1" indent="0">
              <a:lnSpc>
                <a:spcPct val="80000"/>
              </a:lnSpc>
              <a:buClr>
                <a:srgbClr val="418AB3"/>
              </a:buClr>
              <a:buNone/>
            </a:pPr>
            <a:endParaRPr lang="en-US" altLang="en-US" sz="3000" b="1" dirty="0">
              <a:solidFill>
                <a:srgbClr val="455F51"/>
              </a:solidFill>
            </a:endParaRPr>
          </a:p>
          <a:p>
            <a:pPr marL="857250" lvl="1" indent="0">
              <a:lnSpc>
                <a:spcPct val="80000"/>
              </a:lnSpc>
              <a:buClr>
                <a:srgbClr val="418AB3"/>
              </a:buClr>
              <a:buFontTx/>
              <a:buAutoNum type="alphaLcParenR"/>
            </a:pPr>
            <a:r>
              <a:rPr lang="en-US" altLang="en-US" sz="4400" b="1" dirty="0">
                <a:solidFill>
                  <a:srgbClr val="455F51"/>
                </a:solidFill>
              </a:rPr>
              <a:t> 50</a:t>
            </a:r>
          </a:p>
          <a:p>
            <a:pPr marL="857250" lvl="1" indent="0">
              <a:lnSpc>
                <a:spcPct val="80000"/>
              </a:lnSpc>
              <a:buClr>
                <a:srgbClr val="418AB3"/>
              </a:buClr>
              <a:buFontTx/>
              <a:buAutoNum type="alphaLcParenR"/>
            </a:pPr>
            <a:r>
              <a:rPr lang="en-US" altLang="en-US" sz="4400" b="1" dirty="0">
                <a:solidFill>
                  <a:srgbClr val="455F51"/>
                </a:solidFill>
              </a:rPr>
              <a:t> 125</a:t>
            </a:r>
          </a:p>
          <a:p>
            <a:pPr marL="857250" lvl="1" indent="0">
              <a:lnSpc>
                <a:spcPct val="80000"/>
              </a:lnSpc>
              <a:buClr>
                <a:srgbClr val="418AB3"/>
              </a:buClr>
              <a:buFontTx/>
              <a:buAutoNum type="alphaLcParenR"/>
            </a:pPr>
            <a:r>
              <a:rPr lang="en-US" altLang="en-US" sz="4400" b="1" dirty="0">
                <a:solidFill>
                  <a:srgbClr val="455F51"/>
                </a:solidFill>
              </a:rPr>
              <a:t> 190</a:t>
            </a:r>
          </a:p>
          <a:p>
            <a:pPr marL="857250" lvl="1" indent="0">
              <a:lnSpc>
                <a:spcPct val="80000"/>
              </a:lnSpc>
              <a:buClr>
                <a:srgbClr val="418AB3"/>
              </a:buClr>
              <a:buFontTx/>
              <a:buAutoNum type="alphaLcParenR"/>
            </a:pPr>
            <a:r>
              <a:rPr lang="en-US" altLang="en-US" sz="4400" b="1" dirty="0">
                <a:solidFill>
                  <a:srgbClr val="455F51"/>
                </a:solidFill>
              </a:rPr>
              <a:t> 210</a:t>
            </a:r>
          </a:p>
          <a:p>
            <a:endParaRPr lang="en-CA" dirty="0"/>
          </a:p>
        </p:txBody>
      </p:sp>
      <p:pic>
        <p:nvPicPr>
          <p:cNvPr id="2050" name="Picture 2" descr="See the source image">
            <a:extLst>
              <a:ext uri="{FF2B5EF4-FFF2-40B4-BE49-F238E27FC236}">
                <a16:creationId xmlns:a16="http://schemas.microsoft.com/office/drawing/2014/main" id="{90882E45-C48C-4FB5-B8C9-F13FC0DEEA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9622946" y="3978042"/>
            <a:ext cx="2160000" cy="2160000"/>
          </a:xfrm>
          <a:prstGeom prst="ellipse">
            <a:avLst/>
          </a:prstGeom>
          <a:noFill/>
          <a:ln>
            <a:solidFill>
              <a:srgbClr val="99CB38"/>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spTree>
    <p:extLst>
      <p:ext uri="{BB962C8B-B14F-4D97-AF65-F5344CB8AC3E}">
        <p14:creationId xmlns:p14="http://schemas.microsoft.com/office/powerpoint/2010/main" val="2612875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#3</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097279" y="1845734"/>
            <a:ext cx="10058399" cy="4023360"/>
          </a:xfrm>
        </p:spPr>
        <p:txBody>
          <a:bodyPr>
            <a:normAutofit fontScale="92500" lnSpcReduction="10000"/>
          </a:bodyPr>
          <a:lstStyle/>
          <a:p>
            <a:pPr indent="0">
              <a:buFontTx/>
              <a:buNone/>
              <a:defRPr/>
            </a:pPr>
            <a:r>
              <a:rPr lang="en-CA" sz="5000" b="1" dirty="0">
                <a:solidFill>
                  <a:srgbClr val="455F51"/>
                </a:solidFill>
              </a:rPr>
              <a:t>Lake Winnipeg is the ____ largest freshwater lake in the world.</a:t>
            </a:r>
          </a:p>
          <a:p>
            <a:pPr indent="0">
              <a:buFontTx/>
              <a:buNone/>
              <a:defRPr/>
            </a:pPr>
            <a:endParaRPr lang="en-CA" sz="2200" b="1" dirty="0">
              <a:solidFill>
                <a:srgbClr val="455F51"/>
              </a:solidFill>
            </a:endParaRPr>
          </a:p>
          <a:p>
            <a:pPr marL="857250" lvl="1" indent="0">
              <a:lnSpc>
                <a:spcPct val="80000"/>
              </a:lnSpc>
              <a:buClr>
                <a:srgbClr val="418AB3"/>
              </a:buClr>
              <a:buFontTx/>
              <a:buAutoNum type="alphaLcParenR"/>
            </a:pPr>
            <a:r>
              <a:rPr lang="en-US" altLang="en-US" sz="4400" b="1" dirty="0">
                <a:solidFill>
                  <a:srgbClr val="455F51"/>
                </a:solidFill>
              </a:rPr>
              <a:t> 1st</a:t>
            </a:r>
          </a:p>
          <a:p>
            <a:pPr marL="857250" lvl="1" indent="0">
              <a:lnSpc>
                <a:spcPct val="80000"/>
              </a:lnSpc>
              <a:buClr>
                <a:srgbClr val="418AB3"/>
              </a:buClr>
              <a:buFontTx/>
              <a:buAutoNum type="alphaLcParenR"/>
            </a:pPr>
            <a:r>
              <a:rPr lang="en-US" altLang="en-US" sz="4400" b="1" dirty="0">
                <a:solidFill>
                  <a:srgbClr val="455F51"/>
                </a:solidFill>
              </a:rPr>
              <a:t> 5th</a:t>
            </a:r>
          </a:p>
          <a:p>
            <a:pPr marL="857250" lvl="1" indent="0">
              <a:lnSpc>
                <a:spcPct val="80000"/>
              </a:lnSpc>
              <a:buClr>
                <a:srgbClr val="418AB3"/>
              </a:buClr>
              <a:buFontTx/>
              <a:buAutoNum type="alphaLcParenR"/>
            </a:pPr>
            <a:r>
              <a:rPr lang="en-US" altLang="en-US" sz="4400" b="1" dirty="0">
                <a:solidFill>
                  <a:srgbClr val="455F51"/>
                </a:solidFill>
              </a:rPr>
              <a:t> 10th</a:t>
            </a:r>
          </a:p>
          <a:p>
            <a:pPr marL="857250" lvl="1" indent="0">
              <a:lnSpc>
                <a:spcPct val="80000"/>
              </a:lnSpc>
              <a:buClr>
                <a:srgbClr val="418AB3"/>
              </a:buClr>
              <a:buFontTx/>
              <a:buAutoNum type="alphaLcParenR"/>
            </a:pPr>
            <a:r>
              <a:rPr lang="en-US" altLang="en-US" sz="4400" b="1" dirty="0">
                <a:solidFill>
                  <a:srgbClr val="455F51"/>
                </a:solidFill>
              </a:rPr>
              <a:t> 15th</a:t>
            </a:r>
          </a:p>
          <a:p>
            <a:pPr indent="0">
              <a:buFontTx/>
              <a:buNone/>
              <a:defRPr/>
            </a:pPr>
            <a:endParaRPr lang="en-CA" sz="5000" b="1" dirty="0">
              <a:solidFill>
                <a:srgbClr val="455F51"/>
              </a:solidFill>
            </a:endParaRP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Google.ca/maps.</a:t>
            </a:r>
          </a:p>
        </p:txBody>
      </p:sp>
      <p:pic>
        <p:nvPicPr>
          <p:cNvPr id="10" name="Picture 9">
            <a:extLst>
              <a:ext uri="{FF2B5EF4-FFF2-40B4-BE49-F238E27FC236}">
                <a16:creationId xmlns:a16="http://schemas.microsoft.com/office/drawing/2014/main" id="{4971E146-6048-4B61-A35A-531DA238014A}"/>
              </a:ext>
            </a:extLst>
          </p:cNvPr>
          <p:cNvPicPr>
            <a:picLocks noChangeAspect="1"/>
          </p:cNvPicPr>
          <p:nvPr/>
        </p:nvPicPr>
        <p:blipFill rotWithShape="1">
          <a:blip r:embed="rId3"/>
          <a:srcRect l="44808" t="21637" r="18049" b="12329"/>
          <a:stretch/>
        </p:blipFill>
        <p:spPr>
          <a:xfrm>
            <a:off x="9296400" y="3978042"/>
            <a:ext cx="2160000" cy="2160000"/>
          </a:xfrm>
          <a:prstGeom prst="ellipse">
            <a:avLst/>
          </a:prstGeom>
          <a:ln>
            <a:solidFill>
              <a:prstClr val="ltGray"/>
            </a:solidFill>
          </a:ln>
        </p:spPr>
      </p:pic>
    </p:spTree>
    <p:extLst>
      <p:ext uri="{BB962C8B-B14F-4D97-AF65-F5344CB8AC3E}">
        <p14:creationId xmlns:p14="http://schemas.microsoft.com/office/powerpoint/2010/main" val="2106381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#4</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fontScale="85000" lnSpcReduction="20000"/>
          </a:bodyPr>
          <a:lstStyle/>
          <a:p>
            <a:pPr marL="457200" indent="0">
              <a:buNone/>
            </a:pPr>
            <a:r>
              <a:rPr lang="en-US" altLang="en-US" sz="5400" b="1" dirty="0">
                <a:solidFill>
                  <a:srgbClr val="455F51"/>
                </a:solidFill>
              </a:rPr>
              <a:t>What is the average distance that women in Africa and Asia walk to collect water? </a:t>
            </a:r>
            <a:br>
              <a:rPr lang="en-US" altLang="en-US" sz="6600" b="1" dirty="0">
                <a:solidFill>
                  <a:srgbClr val="455F51"/>
                </a:solidFill>
              </a:rPr>
            </a:br>
            <a:endParaRPr lang="en-US" altLang="en-US" sz="3600" b="1" dirty="0">
              <a:solidFill>
                <a:srgbClr val="455F51"/>
              </a:solidFill>
            </a:endParaRPr>
          </a:p>
          <a:p>
            <a:pPr marL="857250" lvl="1" indent="0">
              <a:lnSpc>
                <a:spcPct val="80000"/>
              </a:lnSpc>
              <a:buClr>
                <a:srgbClr val="418AB3"/>
              </a:buClr>
              <a:buFontTx/>
              <a:buAutoNum type="alphaLcParenR"/>
            </a:pPr>
            <a:r>
              <a:rPr lang="en-US" altLang="en-US" sz="4800" b="1" dirty="0">
                <a:solidFill>
                  <a:srgbClr val="455F51"/>
                </a:solidFill>
              </a:rPr>
              <a:t> 2 </a:t>
            </a:r>
            <a:r>
              <a:rPr lang="en-US" altLang="en-US" sz="4800" b="1" dirty="0" err="1">
                <a:solidFill>
                  <a:srgbClr val="455F51"/>
                </a:solidFill>
              </a:rPr>
              <a:t>kilometres</a:t>
            </a:r>
            <a:endParaRPr lang="en-US" altLang="en-US" sz="4800" b="1" dirty="0">
              <a:solidFill>
                <a:srgbClr val="455F51"/>
              </a:solidFill>
            </a:endParaRPr>
          </a:p>
          <a:p>
            <a:pPr marL="857250" lvl="1" indent="0">
              <a:lnSpc>
                <a:spcPct val="80000"/>
              </a:lnSpc>
              <a:buClr>
                <a:srgbClr val="418AB3"/>
              </a:buClr>
              <a:buFontTx/>
              <a:buAutoNum type="alphaLcParenR"/>
            </a:pPr>
            <a:r>
              <a:rPr lang="en-US" altLang="en-US" sz="4800" b="1" dirty="0">
                <a:solidFill>
                  <a:srgbClr val="455F51"/>
                </a:solidFill>
              </a:rPr>
              <a:t> 3 </a:t>
            </a:r>
            <a:r>
              <a:rPr lang="en-US" altLang="en-US" sz="4800" b="1" dirty="0" err="1">
                <a:solidFill>
                  <a:srgbClr val="455F51"/>
                </a:solidFill>
              </a:rPr>
              <a:t>kilometres</a:t>
            </a:r>
            <a:endParaRPr lang="en-US" altLang="en-US" sz="4800" b="1" dirty="0">
              <a:solidFill>
                <a:srgbClr val="455F51"/>
              </a:solidFill>
            </a:endParaRPr>
          </a:p>
          <a:p>
            <a:pPr marL="857250" lvl="1" indent="0">
              <a:lnSpc>
                <a:spcPct val="80000"/>
              </a:lnSpc>
              <a:buClr>
                <a:srgbClr val="418AB3"/>
              </a:buClr>
              <a:buFontTx/>
              <a:buAutoNum type="alphaLcParenR"/>
            </a:pPr>
            <a:r>
              <a:rPr lang="en-US" altLang="en-US" sz="4800" b="1" dirty="0">
                <a:solidFill>
                  <a:srgbClr val="455F51"/>
                </a:solidFill>
              </a:rPr>
              <a:t> 4 </a:t>
            </a:r>
            <a:r>
              <a:rPr lang="en-US" altLang="en-US" sz="4800" b="1" dirty="0" err="1">
                <a:solidFill>
                  <a:srgbClr val="455F51"/>
                </a:solidFill>
              </a:rPr>
              <a:t>kilometres</a:t>
            </a:r>
            <a:endParaRPr lang="en-US" altLang="en-US" sz="4800" b="1" dirty="0">
              <a:solidFill>
                <a:srgbClr val="455F51"/>
              </a:solidFill>
            </a:endParaRPr>
          </a:p>
          <a:p>
            <a:pPr marL="857250" lvl="1" indent="0">
              <a:lnSpc>
                <a:spcPct val="80000"/>
              </a:lnSpc>
              <a:buClr>
                <a:srgbClr val="418AB3"/>
              </a:buClr>
              <a:buFontTx/>
              <a:buAutoNum type="alphaLcParenR"/>
            </a:pPr>
            <a:r>
              <a:rPr lang="en-US" altLang="en-US" sz="4800" b="1" dirty="0">
                <a:solidFill>
                  <a:srgbClr val="455F51"/>
                </a:solidFill>
              </a:rPr>
              <a:t> 6 </a:t>
            </a:r>
            <a:r>
              <a:rPr lang="en-US" altLang="en-US" sz="4800" b="1" dirty="0" err="1">
                <a:solidFill>
                  <a:srgbClr val="455F51"/>
                </a:solidFill>
              </a:rPr>
              <a:t>kilometres</a:t>
            </a:r>
            <a:endParaRPr lang="en-US" altLang="en-US" sz="4800" b="1" dirty="0">
              <a:solidFill>
                <a:srgbClr val="455F51"/>
              </a:solidFill>
            </a:endParaRP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pic>
        <p:nvPicPr>
          <p:cNvPr id="5" name="Picture 4">
            <a:extLst>
              <a:ext uri="{FF2B5EF4-FFF2-40B4-BE49-F238E27FC236}">
                <a16:creationId xmlns:a16="http://schemas.microsoft.com/office/drawing/2014/main" id="{89691841-A285-4B5A-B4DC-030C776D33FF}"/>
              </a:ext>
            </a:extLst>
          </p:cNvPr>
          <p:cNvPicPr>
            <a:picLocks noChangeAspect="1"/>
          </p:cNvPicPr>
          <p:nvPr/>
        </p:nvPicPr>
        <p:blipFill rotWithShape="1">
          <a:blip r:embed="rId3"/>
          <a:srcRect l="33552" r="-153"/>
          <a:stretch/>
        </p:blipFill>
        <p:spPr>
          <a:xfrm>
            <a:off x="9678988" y="3978042"/>
            <a:ext cx="2160000" cy="2160000"/>
          </a:xfrm>
          <a:prstGeom prst="ellipse">
            <a:avLst/>
          </a:prstGeom>
          <a:ln>
            <a:solidFill>
              <a:schemeClr val="accent1"/>
            </a:solidFill>
          </a:ln>
        </p:spPr>
      </p:pic>
    </p:spTree>
    <p:extLst>
      <p:ext uri="{BB962C8B-B14F-4D97-AF65-F5344CB8AC3E}">
        <p14:creationId xmlns:p14="http://schemas.microsoft.com/office/powerpoint/2010/main" val="4005207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#5</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p:txBody>
          <a:bodyPr>
            <a:normAutofit fontScale="92500" lnSpcReduction="10000"/>
          </a:bodyPr>
          <a:lstStyle/>
          <a:p>
            <a:pPr marL="457200" indent="0">
              <a:buNone/>
            </a:pPr>
            <a:r>
              <a:rPr lang="en-US" altLang="en-US" sz="5000" b="1" dirty="0">
                <a:solidFill>
                  <a:srgbClr val="455F51"/>
                </a:solidFill>
              </a:rPr>
              <a:t>What percentage of freshwater is in the ground?</a:t>
            </a:r>
          </a:p>
          <a:p>
            <a:pPr marL="457200" indent="0">
              <a:buNone/>
            </a:pPr>
            <a:endParaRPr lang="en-US" altLang="en-US" sz="2200" b="1" dirty="0">
              <a:solidFill>
                <a:srgbClr val="455F51"/>
              </a:solidFill>
            </a:endParaRPr>
          </a:p>
          <a:p>
            <a:pPr marL="857250" lvl="1" indent="0">
              <a:lnSpc>
                <a:spcPct val="80000"/>
              </a:lnSpc>
              <a:buClr>
                <a:srgbClr val="418AB3"/>
              </a:buClr>
              <a:buFontTx/>
              <a:buAutoNum type="alphaLcParenR"/>
            </a:pPr>
            <a:r>
              <a:rPr lang="en-US" altLang="en-US" sz="4400" b="1" dirty="0">
                <a:solidFill>
                  <a:srgbClr val="455F51"/>
                </a:solidFill>
              </a:rPr>
              <a:t> 25</a:t>
            </a:r>
          </a:p>
          <a:p>
            <a:pPr marL="857250" lvl="1" indent="0">
              <a:lnSpc>
                <a:spcPct val="80000"/>
              </a:lnSpc>
              <a:buClr>
                <a:srgbClr val="418AB3"/>
              </a:buClr>
              <a:buFontTx/>
              <a:buAutoNum type="alphaLcParenR"/>
            </a:pPr>
            <a:r>
              <a:rPr lang="en-US" altLang="en-US" sz="4400" b="1" dirty="0">
                <a:solidFill>
                  <a:srgbClr val="455F51"/>
                </a:solidFill>
              </a:rPr>
              <a:t> 30</a:t>
            </a:r>
          </a:p>
          <a:p>
            <a:pPr marL="857250" lvl="1" indent="0">
              <a:lnSpc>
                <a:spcPct val="80000"/>
              </a:lnSpc>
              <a:buClr>
                <a:srgbClr val="418AB3"/>
              </a:buClr>
              <a:buFontTx/>
              <a:buAutoNum type="alphaLcParenR"/>
            </a:pPr>
            <a:r>
              <a:rPr lang="en-US" altLang="en-US" sz="4400" b="1" dirty="0">
                <a:solidFill>
                  <a:srgbClr val="455F51"/>
                </a:solidFill>
              </a:rPr>
              <a:t> 35</a:t>
            </a:r>
          </a:p>
          <a:p>
            <a:pPr marL="857250" lvl="1" indent="0">
              <a:lnSpc>
                <a:spcPct val="80000"/>
              </a:lnSpc>
              <a:buClr>
                <a:srgbClr val="418AB3"/>
              </a:buClr>
              <a:buFontTx/>
              <a:buAutoNum type="alphaLcParenR"/>
            </a:pPr>
            <a:r>
              <a:rPr lang="en-US" altLang="en-US" sz="4400" b="1" dirty="0">
                <a:solidFill>
                  <a:srgbClr val="455F51"/>
                </a:solidFill>
              </a:rPr>
              <a:t> 40</a:t>
            </a: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pic>
        <p:nvPicPr>
          <p:cNvPr id="12290" name="Picture 2" descr="See the source image">
            <a:extLst>
              <a:ext uri="{FF2B5EF4-FFF2-40B4-BE49-F238E27FC236}">
                <a16:creationId xmlns:a16="http://schemas.microsoft.com/office/drawing/2014/main" id="{49ED2373-3537-44D2-9888-D33ADE8726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 t="-233" r="33054" b="233"/>
          <a:stretch/>
        </p:blipFill>
        <p:spPr bwMode="auto">
          <a:xfrm>
            <a:off x="9571938" y="4070375"/>
            <a:ext cx="2160000" cy="2160000"/>
          </a:xfrm>
          <a:prstGeom prst="ellipse">
            <a:avLst/>
          </a:prstGeom>
          <a:noFill/>
          <a:ln>
            <a:solidFill>
              <a:srgbClr val="99CB3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61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#6</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1097280" y="1845734"/>
            <a:ext cx="10683240" cy="4023360"/>
          </a:xfrm>
        </p:spPr>
        <p:txBody>
          <a:bodyPr>
            <a:normAutofit fontScale="92500" lnSpcReduction="10000"/>
          </a:bodyPr>
          <a:lstStyle/>
          <a:p>
            <a:pPr marL="457200" indent="0">
              <a:buNone/>
            </a:pPr>
            <a:r>
              <a:rPr lang="en-US" altLang="en-US" sz="5000" b="1" dirty="0">
                <a:solidFill>
                  <a:srgbClr val="455F51"/>
                </a:solidFill>
              </a:rPr>
              <a:t>Which of these is a form of precipitation? </a:t>
            </a:r>
          </a:p>
          <a:p>
            <a:pPr marL="457200" indent="0">
              <a:buNone/>
            </a:pPr>
            <a:endParaRPr lang="en-US" altLang="en-US" sz="2200" b="1" dirty="0">
              <a:solidFill>
                <a:srgbClr val="455F51"/>
              </a:solidFill>
            </a:endParaRPr>
          </a:p>
          <a:p>
            <a:pPr marL="857250" lvl="1" indent="0">
              <a:lnSpc>
                <a:spcPct val="80000"/>
              </a:lnSpc>
              <a:buClr>
                <a:srgbClr val="418AB3"/>
              </a:buClr>
              <a:buFontTx/>
              <a:buAutoNum type="alphaLcParenR"/>
            </a:pPr>
            <a:r>
              <a:rPr lang="en-US" altLang="en-US" sz="4400" b="1" dirty="0">
                <a:solidFill>
                  <a:srgbClr val="455F51"/>
                </a:solidFill>
              </a:rPr>
              <a:t> rain</a:t>
            </a:r>
          </a:p>
          <a:p>
            <a:pPr marL="857250" lvl="1" indent="0">
              <a:lnSpc>
                <a:spcPct val="80000"/>
              </a:lnSpc>
              <a:buClr>
                <a:srgbClr val="418AB3"/>
              </a:buClr>
              <a:buFontTx/>
              <a:buAutoNum type="alphaLcParenR"/>
            </a:pPr>
            <a:r>
              <a:rPr lang="en-US" altLang="en-US" sz="4400" b="1" dirty="0">
                <a:solidFill>
                  <a:srgbClr val="455F51"/>
                </a:solidFill>
              </a:rPr>
              <a:t> hail</a:t>
            </a:r>
          </a:p>
          <a:p>
            <a:pPr marL="857250" lvl="1" indent="0">
              <a:lnSpc>
                <a:spcPct val="80000"/>
              </a:lnSpc>
              <a:buClr>
                <a:srgbClr val="418AB3"/>
              </a:buClr>
              <a:buFontTx/>
              <a:buAutoNum type="alphaLcParenR"/>
            </a:pPr>
            <a:r>
              <a:rPr lang="en-US" altLang="en-US" sz="4400" b="1" dirty="0">
                <a:solidFill>
                  <a:srgbClr val="455F51"/>
                </a:solidFill>
              </a:rPr>
              <a:t> sleet</a:t>
            </a:r>
          </a:p>
          <a:p>
            <a:pPr marL="857250" lvl="1" indent="0">
              <a:lnSpc>
                <a:spcPct val="80000"/>
              </a:lnSpc>
              <a:buClr>
                <a:srgbClr val="418AB3"/>
              </a:buClr>
              <a:buFontTx/>
              <a:buAutoNum type="alphaLcParenR"/>
            </a:pPr>
            <a:r>
              <a:rPr lang="en-US" altLang="en-US" sz="4400" b="1" dirty="0">
                <a:solidFill>
                  <a:srgbClr val="455F51"/>
                </a:solidFill>
              </a:rPr>
              <a:t> snow</a:t>
            </a:r>
          </a:p>
          <a:p>
            <a:pPr marL="857250" lvl="1" indent="0">
              <a:lnSpc>
                <a:spcPct val="80000"/>
              </a:lnSpc>
              <a:buClr>
                <a:srgbClr val="418AB3"/>
              </a:buClr>
              <a:buFontTx/>
              <a:buAutoNum type="alphaLcParenR"/>
            </a:pPr>
            <a:r>
              <a:rPr lang="en-US" altLang="en-US" sz="4400" b="1" dirty="0">
                <a:solidFill>
                  <a:srgbClr val="455F51"/>
                </a:solidFill>
              </a:rPr>
              <a:t> all of the above</a:t>
            </a: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pic>
        <p:nvPicPr>
          <p:cNvPr id="1026" name="Picture 2" descr="See the source image">
            <a:extLst>
              <a:ext uri="{FF2B5EF4-FFF2-40B4-BE49-F238E27FC236}">
                <a16:creationId xmlns:a16="http://schemas.microsoft.com/office/drawing/2014/main" id="{C0B3A44A-1409-4A30-9248-3421C7C520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63" b="1563"/>
          <a:stretch/>
        </p:blipFill>
        <p:spPr bwMode="auto">
          <a:xfrm>
            <a:off x="9620520" y="3978042"/>
            <a:ext cx="2160000" cy="2160000"/>
          </a:xfrm>
          <a:prstGeom prst="ellipse">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342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AF64-2090-4F85-A147-5B990ADDF813}"/>
              </a:ext>
            </a:extLst>
          </p:cNvPr>
          <p:cNvSpPr>
            <a:spLocks noGrp="1"/>
          </p:cNvSpPr>
          <p:nvPr>
            <p:ph type="title"/>
          </p:nvPr>
        </p:nvSpPr>
        <p:spPr/>
        <p:txBody>
          <a:bodyPr/>
          <a:lstStyle/>
          <a:p>
            <a:r>
              <a:rPr lang="en-US" b="1" dirty="0">
                <a:latin typeface="Aleo" panose="020F0502020204030203"/>
              </a:rPr>
              <a:t>Question #7</a:t>
            </a:r>
            <a:endParaRPr lang="en-CA" b="1" dirty="0">
              <a:latin typeface="Aleo" panose="020F0502020204030203"/>
            </a:endParaRPr>
          </a:p>
        </p:txBody>
      </p:sp>
      <p:sp>
        <p:nvSpPr>
          <p:cNvPr id="3" name="Content Placeholder 2">
            <a:extLst>
              <a:ext uri="{FF2B5EF4-FFF2-40B4-BE49-F238E27FC236}">
                <a16:creationId xmlns:a16="http://schemas.microsoft.com/office/drawing/2014/main" id="{11B6694B-E23B-4B25-B234-A91D0C159636}"/>
              </a:ext>
            </a:extLst>
          </p:cNvPr>
          <p:cNvSpPr>
            <a:spLocks noGrp="1"/>
          </p:cNvSpPr>
          <p:nvPr>
            <p:ph idx="1"/>
          </p:nvPr>
        </p:nvSpPr>
        <p:spPr>
          <a:xfrm>
            <a:off x="282271" y="1737359"/>
            <a:ext cx="5512242" cy="4451231"/>
          </a:xfrm>
        </p:spPr>
        <p:txBody>
          <a:bodyPr>
            <a:normAutofit/>
          </a:bodyPr>
          <a:lstStyle/>
          <a:p>
            <a:pPr marL="457200" indent="0">
              <a:buNone/>
            </a:pPr>
            <a:r>
              <a:rPr lang="en-US" altLang="en-US" sz="4400" b="1" dirty="0">
                <a:solidFill>
                  <a:srgbClr val="455F51"/>
                </a:solidFill>
              </a:rPr>
              <a:t>Choose the correct term for the blank space.</a:t>
            </a:r>
          </a:p>
          <a:p>
            <a:pPr marL="457200" indent="0">
              <a:buNone/>
            </a:pPr>
            <a:endParaRPr lang="en-US" altLang="en-US" b="1" dirty="0">
              <a:solidFill>
                <a:srgbClr val="455F51"/>
              </a:solidFill>
            </a:endParaRPr>
          </a:p>
          <a:p>
            <a:pPr marL="857250" lvl="1" indent="0">
              <a:lnSpc>
                <a:spcPct val="80000"/>
              </a:lnSpc>
              <a:buClr>
                <a:srgbClr val="418AB3"/>
              </a:buClr>
              <a:buFontTx/>
              <a:buAutoNum type="alphaLcParenR"/>
            </a:pPr>
            <a:r>
              <a:rPr lang="en-US" altLang="en-US" sz="3600" b="1" dirty="0">
                <a:solidFill>
                  <a:srgbClr val="455F51"/>
                </a:solidFill>
              </a:rPr>
              <a:t> surface runoff</a:t>
            </a:r>
          </a:p>
          <a:p>
            <a:pPr marL="857250" lvl="1" indent="0">
              <a:lnSpc>
                <a:spcPct val="80000"/>
              </a:lnSpc>
              <a:buClr>
                <a:srgbClr val="418AB3"/>
              </a:buClr>
              <a:buFontTx/>
              <a:buAutoNum type="alphaLcParenR"/>
            </a:pPr>
            <a:r>
              <a:rPr lang="en-US" altLang="en-US" sz="3600" b="1" dirty="0">
                <a:solidFill>
                  <a:srgbClr val="455F51"/>
                </a:solidFill>
              </a:rPr>
              <a:t> ground water</a:t>
            </a:r>
          </a:p>
          <a:p>
            <a:pPr marL="857250" lvl="1" indent="0">
              <a:lnSpc>
                <a:spcPct val="80000"/>
              </a:lnSpc>
              <a:buClr>
                <a:srgbClr val="418AB3"/>
              </a:buClr>
              <a:buFontTx/>
              <a:buAutoNum type="alphaLcParenR"/>
            </a:pPr>
            <a:r>
              <a:rPr lang="en-US" altLang="en-US" sz="3600" b="1" dirty="0">
                <a:solidFill>
                  <a:srgbClr val="455F51"/>
                </a:solidFill>
              </a:rPr>
              <a:t> evaporation</a:t>
            </a:r>
          </a:p>
          <a:p>
            <a:pPr marL="857250" lvl="1" indent="0">
              <a:lnSpc>
                <a:spcPct val="80000"/>
              </a:lnSpc>
              <a:buClr>
                <a:srgbClr val="418AB3"/>
              </a:buClr>
              <a:buFontTx/>
              <a:buAutoNum type="alphaLcParenR"/>
            </a:pPr>
            <a:r>
              <a:rPr lang="en-US" altLang="en-US" sz="3600" b="1" dirty="0">
                <a:solidFill>
                  <a:srgbClr val="455F51"/>
                </a:solidFill>
              </a:rPr>
              <a:t> precipitation</a:t>
            </a:r>
          </a:p>
          <a:p>
            <a:endParaRPr lang="en-CA" dirty="0"/>
          </a:p>
        </p:txBody>
      </p:sp>
      <p:sp>
        <p:nvSpPr>
          <p:cNvPr id="6" name="TextBox 5">
            <a:extLst>
              <a:ext uri="{FF2B5EF4-FFF2-40B4-BE49-F238E27FC236}">
                <a16:creationId xmlns:a16="http://schemas.microsoft.com/office/drawing/2014/main" id="{B185CAA7-6D7E-482E-B606-A7CE9C45EDFF}"/>
              </a:ext>
            </a:extLst>
          </p:cNvPr>
          <p:cNvSpPr txBox="1"/>
          <p:nvPr/>
        </p:nvSpPr>
        <p:spPr>
          <a:xfrm>
            <a:off x="69116" y="6138042"/>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Bing Images – public domain.</a:t>
            </a:r>
          </a:p>
        </p:txBody>
      </p:sp>
      <p:pic>
        <p:nvPicPr>
          <p:cNvPr id="5" name="Picture 4">
            <a:extLst>
              <a:ext uri="{FF2B5EF4-FFF2-40B4-BE49-F238E27FC236}">
                <a16:creationId xmlns:a16="http://schemas.microsoft.com/office/drawing/2014/main" id="{40329EF6-A626-4A6F-A604-7D7ABD82C014}"/>
              </a:ext>
            </a:extLst>
          </p:cNvPr>
          <p:cNvPicPr>
            <a:picLocks noChangeAspect="1"/>
          </p:cNvPicPr>
          <p:nvPr/>
        </p:nvPicPr>
        <p:blipFill>
          <a:blip r:embed="rId2"/>
          <a:stretch>
            <a:fillRect/>
          </a:stretch>
        </p:blipFill>
        <p:spPr>
          <a:xfrm>
            <a:off x="5677894" y="1845734"/>
            <a:ext cx="6349206" cy="4342857"/>
          </a:xfrm>
          <a:prstGeom prst="rect">
            <a:avLst/>
          </a:prstGeom>
        </p:spPr>
      </p:pic>
      <p:sp>
        <p:nvSpPr>
          <p:cNvPr id="7" name="TextBox 6">
            <a:extLst>
              <a:ext uri="{FF2B5EF4-FFF2-40B4-BE49-F238E27FC236}">
                <a16:creationId xmlns:a16="http://schemas.microsoft.com/office/drawing/2014/main" id="{9B42E9A0-53AD-4644-AAD0-85AB39FA3C2C}"/>
              </a:ext>
            </a:extLst>
          </p:cNvPr>
          <p:cNvSpPr txBox="1"/>
          <p:nvPr/>
        </p:nvSpPr>
        <p:spPr>
          <a:xfrm>
            <a:off x="8219663" y="3757949"/>
            <a:ext cx="1401418" cy="369332"/>
          </a:xfrm>
          <a:prstGeom prst="rect">
            <a:avLst/>
          </a:prstGeom>
          <a:solidFill>
            <a:schemeClr val="bg1"/>
          </a:solidFill>
        </p:spPr>
        <p:txBody>
          <a:bodyPr wrap="square" rtlCol="0">
            <a:spAutoFit/>
          </a:bodyPr>
          <a:lstStyle/>
          <a:p>
            <a:endParaRPr lang="en-CA" dirty="0"/>
          </a:p>
        </p:txBody>
      </p:sp>
    </p:spTree>
    <p:extLst>
      <p:ext uri="{BB962C8B-B14F-4D97-AF65-F5344CB8AC3E}">
        <p14:creationId xmlns:p14="http://schemas.microsoft.com/office/powerpoint/2010/main" val="1972150347"/>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4BCA6C6B0BC6E4FBB68B56678D0D2A8" ma:contentTypeVersion="14" ma:contentTypeDescription="Create a new document." ma:contentTypeScope="" ma:versionID="6de9136441104e9647b3a7a22032b966">
  <xsd:schema xmlns:xsd="http://www.w3.org/2001/XMLSchema" xmlns:xs="http://www.w3.org/2001/XMLSchema" xmlns:p="http://schemas.microsoft.com/office/2006/metadata/properties" xmlns:ns1="http://schemas.microsoft.com/sharepoint/v3" xmlns:ns2="eb741441-2dce-446e-a303-1f1b1d8633c3" xmlns:ns3="0137a5ad-ac98-4981-b4c7-8563c6144a29" targetNamespace="http://schemas.microsoft.com/office/2006/metadata/properties" ma:root="true" ma:fieldsID="36ee56f44d4afd5385afdc3e21ed08db" ns1:_="" ns2:_="" ns3:_="">
    <xsd:import namespace="http://schemas.microsoft.com/sharepoint/v3"/>
    <xsd:import namespace="eb741441-2dce-446e-a303-1f1b1d8633c3"/>
    <xsd:import namespace="0137a5ad-ac98-4981-b4c7-8563c6144a2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741441-2dce-446e-a303-1f1b1d8633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137a5ad-ac98-4981-b4c7-8563c6144a2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B33DF8AE-0E4A-4226-AFC9-EB88384300F0}">
  <ds:schemaRefs>
    <ds:schemaRef ds:uri="http://schemas.microsoft.com/sharepoint/v3/contenttype/forms"/>
  </ds:schemaRefs>
</ds:datastoreItem>
</file>

<file path=customXml/itemProps2.xml><?xml version="1.0" encoding="utf-8"?>
<ds:datastoreItem xmlns:ds="http://schemas.openxmlformats.org/officeDocument/2006/customXml" ds:itemID="{767B3F31-CF14-409F-8EDE-F349AD5776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b741441-2dce-446e-a303-1f1b1d8633c3"/>
    <ds:schemaRef ds:uri="0137a5ad-ac98-4981-b4c7-8563c6144a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7AB35B-AA1F-4F42-A6A7-57A917FF1482}">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Retrospect</Template>
  <TotalTime>3220</TotalTime>
  <Words>4309</Words>
  <Application>Microsoft Office PowerPoint</Application>
  <PresentationFormat>Widescreen</PresentationFormat>
  <Paragraphs>494</Paragraphs>
  <Slides>38</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Aleo</vt:lpstr>
      <vt:lpstr>Arial</vt:lpstr>
      <vt:lpstr>Calibri</vt:lpstr>
      <vt:lpstr>Calibri Light</vt:lpstr>
      <vt:lpstr>Retrospect</vt:lpstr>
      <vt:lpstr>Water Trivia!</vt:lpstr>
      <vt:lpstr> Round 1 World of Water  </vt:lpstr>
      <vt:lpstr>Question #1</vt:lpstr>
      <vt:lpstr>Question #2</vt:lpstr>
      <vt:lpstr>Question #3</vt:lpstr>
      <vt:lpstr>Question #4</vt:lpstr>
      <vt:lpstr>Question #5</vt:lpstr>
      <vt:lpstr>Question #6</vt:lpstr>
      <vt:lpstr>Question #7</vt:lpstr>
      <vt:lpstr>Question #8</vt:lpstr>
      <vt:lpstr>Question #9</vt:lpstr>
      <vt:lpstr>Question #10</vt:lpstr>
      <vt:lpstr>Answers – Round 1</vt:lpstr>
      <vt:lpstr> Round 2 Watersheds  </vt:lpstr>
      <vt:lpstr>Question #1</vt:lpstr>
      <vt:lpstr>Question #2</vt:lpstr>
      <vt:lpstr>Question #3</vt:lpstr>
      <vt:lpstr>Question #4</vt:lpstr>
      <vt:lpstr>Question #5</vt:lpstr>
      <vt:lpstr>Question #6</vt:lpstr>
      <vt:lpstr>Question #7</vt:lpstr>
      <vt:lpstr>Question #8</vt:lpstr>
      <vt:lpstr>Question #9</vt:lpstr>
      <vt:lpstr>Question #10</vt:lpstr>
      <vt:lpstr>Answers – Round 2</vt:lpstr>
      <vt:lpstr> Round 3 Human Interventions  </vt:lpstr>
      <vt:lpstr>Question #1</vt:lpstr>
      <vt:lpstr>Question #2</vt:lpstr>
      <vt:lpstr>Question #3</vt:lpstr>
      <vt:lpstr>Question #4</vt:lpstr>
      <vt:lpstr>Question #5</vt:lpstr>
      <vt:lpstr>Question #6</vt:lpstr>
      <vt:lpstr>Question #7</vt:lpstr>
      <vt:lpstr>Question #8</vt:lpstr>
      <vt:lpstr>Question #9</vt:lpstr>
      <vt:lpstr>Question #10</vt:lpstr>
      <vt:lpstr>Answers – Round 3</vt:lpstr>
      <vt:lpstr>PowerPoint Presentation</vt:lpstr>
    </vt:vector>
  </TitlesOfParts>
  <Company>Ducks Unlimited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Know You Zone!</dc:title>
  <dc:creator>Ducks Unlimited</dc:creator>
  <cp:lastModifiedBy>Paula Grieef</cp:lastModifiedBy>
  <cp:revision>389</cp:revision>
  <dcterms:created xsi:type="dcterms:W3CDTF">2018-07-24T21:14:02Z</dcterms:created>
  <dcterms:modified xsi:type="dcterms:W3CDTF">2020-04-27T16:38:06Z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0x01010064BCA6C6B0BC6E4FBB68B56678D0D2A8</vt:lpwstr>
  </property>
</Properties>
</file>