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1" r:id="rId18"/>
    <p:sldId id="270"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cks Unlimited" initials="DU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325A4-068A-49BD-846D-00DBAB68BCB1}" v="21" dt="2024-09-05T18:01:13.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6" autoAdjust="0"/>
    <p:restoredTop sz="86562" autoAdjust="0"/>
  </p:normalViewPr>
  <p:slideViewPr>
    <p:cSldViewPr snapToGrid="0">
      <p:cViewPr varScale="1">
        <p:scale>
          <a:sx n="60" d="100"/>
          <a:sy n="60" d="100"/>
        </p:scale>
        <p:origin x="92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ène Lailler" userId="53fdc27f-db66-4a79-8d86-059e4de6c567" providerId="ADAL" clId="{65949621-4539-4DE2-A6B5-D5BC14B7FB7D}"/>
    <pc:docChg chg="modSld">
      <pc:chgData name="Lorène Lailler" userId="53fdc27f-db66-4a79-8d86-059e4de6c567" providerId="ADAL" clId="{65949621-4539-4DE2-A6B5-D5BC14B7FB7D}" dt="2024-07-29T17:22:47.516" v="9" actId="14100"/>
      <pc:docMkLst>
        <pc:docMk/>
      </pc:docMkLst>
      <pc:sldChg chg="modSp mod">
        <pc:chgData name="Lorène Lailler" userId="53fdc27f-db66-4a79-8d86-059e4de6c567" providerId="ADAL" clId="{65949621-4539-4DE2-A6B5-D5BC14B7FB7D}" dt="2024-07-29T17:22:47.516" v="9" actId="14100"/>
        <pc:sldMkLst>
          <pc:docMk/>
          <pc:sldMk cId="2847153732" sldId="262"/>
        </pc:sldMkLst>
        <pc:spChg chg="mod">
          <ac:chgData name="Lorène Lailler" userId="53fdc27f-db66-4a79-8d86-059e4de6c567" providerId="ADAL" clId="{65949621-4539-4DE2-A6B5-D5BC14B7FB7D}" dt="2024-07-29T17:22:25.569" v="7" actId="1038"/>
          <ac:spMkLst>
            <pc:docMk/>
            <pc:sldMk cId="2847153732" sldId="262"/>
            <ac:spMk id="8" creationId="{00000000-0000-0000-0000-000000000000}"/>
          </ac:spMkLst>
        </pc:spChg>
        <pc:spChg chg="mod">
          <ac:chgData name="Lorène Lailler" userId="53fdc27f-db66-4a79-8d86-059e4de6c567" providerId="ADAL" clId="{65949621-4539-4DE2-A6B5-D5BC14B7FB7D}" dt="2024-07-29T17:22:47.516" v="9" actId="14100"/>
          <ac:spMkLst>
            <pc:docMk/>
            <pc:sldMk cId="2847153732" sldId="262"/>
            <ac:spMk id="19" creationId="{00000000-0000-0000-0000-000000000000}"/>
          </ac:spMkLst>
        </pc:spChg>
      </pc:sldChg>
    </pc:docChg>
  </pc:docChgLst>
  <pc:docChgLst>
    <pc:chgData name="Lorène Lailler" userId="53fdc27f-db66-4a79-8d86-059e4de6c567" providerId="ADAL" clId="{6FB325A4-068A-49BD-846D-00DBAB68BCB1}"/>
    <pc:docChg chg="modSld">
      <pc:chgData name="Lorène Lailler" userId="53fdc27f-db66-4a79-8d86-059e4de6c567" providerId="ADAL" clId="{6FB325A4-068A-49BD-846D-00DBAB68BCB1}" dt="2024-09-05T18:01:13.872" v="20" actId="6549"/>
      <pc:docMkLst>
        <pc:docMk/>
      </pc:docMkLst>
      <pc:sldChg chg="modSp">
        <pc:chgData name="Lorène Lailler" userId="53fdc27f-db66-4a79-8d86-059e4de6c567" providerId="ADAL" clId="{6FB325A4-068A-49BD-846D-00DBAB68BCB1}" dt="2024-09-05T18:01:13.872" v="20" actId="6549"/>
        <pc:sldMkLst>
          <pc:docMk/>
          <pc:sldMk cId="1150401811" sldId="260"/>
        </pc:sldMkLst>
        <pc:spChg chg="mod">
          <ac:chgData name="Lorène Lailler" userId="53fdc27f-db66-4a79-8d86-059e4de6c567" providerId="ADAL" clId="{6FB325A4-068A-49BD-846D-00DBAB68BCB1}" dt="2024-09-05T18:01:13.872" v="20" actId="6549"/>
          <ac:spMkLst>
            <pc:docMk/>
            <pc:sldMk cId="1150401811" sldId="260"/>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076EF-6C3A-4926-9CE6-FFD159F77C85}" type="datetimeFigureOut">
              <a:rPr lang="en-CA" smtClean="0"/>
              <a:t>2024-09-05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18467-7BD5-47AC-A15B-5956972842D1}" type="slidenum">
              <a:rPr lang="en-CA" smtClean="0"/>
              <a:t>‹#›</a:t>
            </a:fld>
            <a:endParaRPr lang="en-CA"/>
          </a:p>
        </p:txBody>
      </p:sp>
    </p:spTree>
    <p:extLst>
      <p:ext uri="{BB962C8B-B14F-4D97-AF65-F5344CB8AC3E}">
        <p14:creationId xmlns:p14="http://schemas.microsoft.com/office/powerpoint/2010/main" val="208108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Endothermic – can maintain an internal temperature</a:t>
            </a:r>
          </a:p>
        </p:txBody>
      </p:sp>
      <p:sp>
        <p:nvSpPr>
          <p:cNvPr id="4" name="Slide Number Placeholder 3"/>
          <p:cNvSpPr>
            <a:spLocks noGrp="1"/>
          </p:cNvSpPr>
          <p:nvPr>
            <p:ph type="sldNum" sz="quarter" idx="10"/>
          </p:nvPr>
        </p:nvSpPr>
        <p:spPr/>
        <p:txBody>
          <a:bodyPr/>
          <a:lstStyle/>
          <a:p>
            <a:fld id="{7E518467-7BD5-47AC-A15B-5956972842D1}" type="slidenum">
              <a:rPr lang="en-CA" smtClean="0"/>
              <a:t>5</a:t>
            </a:fld>
            <a:endParaRPr lang="en-CA"/>
          </a:p>
        </p:txBody>
      </p:sp>
    </p:spTree>
    <p:extLst>
      <p:ext uri="{BB962C8B-B14F-4D97-AF65-F5344CB8AC3E}">
        <p14:creationId xmlns:p14="http://schemas.microsoft.com/office/powerpoint/2010/main" val="86623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lumMod val="75000"/>
                    <a:lumOff val="25000"/>
                  </a:schemeClr>
                </a:solidFill>
              </a:rPr>
              <a:t>Ectothermic  - cannot maintain an internal</a:t>
            </a:r>
            <a:r>
              <a:rPr lang="en-CA" sz="1200" baseline="0" dirty="0">
                <a:solidFill>
                  <a:schemeClr val="tx1">
                    <a:lumMod val="75000"/>
                    <a:lumOff val="25000"/>
                  </a:schemeClr>
                </a:solidFill>
              </a:rPr>
              <a:t> body temperature, require outside heat sources to get the body moving (then can generate heat through friction)</a:t>
            </a:r>
            <a:endParaRPr lang="en-CA" sz="1200"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lumMod val="75000"/>
                    <a:lumOff val="25000"/>
                  </a:schemeClr>
                </a:solidFill>
              </a:rPr>
              <a:t>Moist, permeable skin</a:t>
            </a:r>
            <a:r>
              <a:rPr lang="en-CA" sz="1200" baseline="0" dirty="0">
                <a:solidFill>
                  <a:schemeClr val="tx1">
                    <a:lumMod val="75000"/>
                    <a:lumOff val="25000"/>
                  </a:schemeClr>
                </a:solidFill>
              </a:rPr>
              <a:t> - </a:t>
            </a:r>
            <a:r>
              <a:rPr lang="en-CA" sz="1200" dirty="0">
                <a:solidFill>
                  <a:schemeClr val="tx1">
                    <a:lumMod val="75000"/>
                    <a:lumOff val="25000"/>
                  </a:schemeClr>
                </a:solidFill>
              </a:rPr>
              <a:t>that is way most amphibians live in moist environments, otherwise they would lose water from their skin and dry 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lumMod val="75000"/>
                    <a:lumOff val="25000"/>
                  </a:schemeClr>
                </a:solidFill>
              </a:rPr>
              <a:t>Breathe from lungs, gills and through the skin (called</a:t>
            </a:r>
            <a:r>
              <a:rPr lang="en-CA" sz="1200" baseline="0" dirty="0">
                <a:solidFill>
                  <a:schemeClr val="tx1">
                    <a:lumMod val="75000"/>
                    <a:lumOff val="25000"/>
                  </a:schemeClr>
                </a:solidFill>
              </a:rPr>
              <a:t> </a:t>
            </a:r>
            <a:r>
              <a:rPr lang="en-CA" sz="1200" dirty="0">
                <a:solidFill>
                  <a:schemeClr val="tx1">
                    <a:lumMod val="75000"/>
                    <a:lumOff val="25000"/>
                  </a:schemeClr>
                </a:solidFill>
              </a:rPr>
              <a:t>cutaneous respiration, where gas exchange</a:t>
            </a:r>
            <a:r>
              <a:rPr lang="en-CA" sz="1200" baseline="0" dirty="0">
                <a:solidFill>
                  <a:schemeClr val="tx1">
                    <a:lumMod val="75000"/>
                    <a:lumOff val="25000"/>
                  </a:schemeClr>
                </a:solidFill>
              </a:rPr>
              <a:t> occurs through the skin</a:t>
            </a:r>
            <a:r>
              <a:rPr lang="en-CA" sz="1200" dirty="0">
                <a:solidFill>
                  <a:schemeClr val="tx1">
                    <a:lumMod val="75000"/>
                    <a:lumOff val="25000"/>
                  </a:schemeClr>
                </a:solidFill>
              </a:rPr>
              <a:t>)</a:t>
            </a:r>
          </a:p>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6</a:t>
            </a:fld>
            <a:endParaRPr lang="en-CA"/>
          </a:p>
        </p:txBody>
      </p:sp>
    </p:spTree>
    <p:extLst>
      <p:ext uri="{BB962C8B-B14F-4D97-AF65-F5344CB8AC3E}">
        <p14:creationId xmlns:p14="http://schemas.microsoft.com/office/powerpoint/2010/main" val="269464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dirty="0">
                <a:solidFill>
                  <a:schemeClr val="tx1">
                    <a:lumMod val="75000"/>
                    <a:lumOff val="25000"/>
                  </a:schemeClr>
                </a:solidFill>
              </a:rPr>
              <a:t>Ectothermic  - can not maintain an internal</a:t>
            </a:r>
            <a:r>
              <a:rPr lang="en-CA" sz="1200" baseline="0" dirty="0">
                <a:solidFill>
                  <a:schemeClr val="tx1">
                    <a:lumMod val="75000"/>
                    <a:lumOff val="25000"/>
                  </a:schemeClr>
                </a:solidFill>
              </a:rPr>
              <a:t> body temperature, require outside heat sources to get the body moving (then can generate heat through friction)</a:t>
            </a:r>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7</a:t>
            </a:fld>
            <a:endParaRPr lang="en-CA"/>
          </a:p>
        </p:txBody>
      </p:sp>
    </p:spTree>
    <p:extLst>
      <p:ext uri="{BB962C8B-B14F-4D97-AF65-F5344CB8AC3E}">
        <p14:creationId xmlns:p14="http://schemas.microsoft.com/office/powerpoint/2010/main" val="103558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Endothermic – can maintain an internal temperature</a:t>
            </a:r>
          </a:p>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8</a:t>
            </a:fld>
            <a:endParaRPr lang="en-CA"/>
          </a:p>
        </p:txBody>
      </p:sp>
    </p:spTree>
    <p:extLst>
      <p:ext uri="{BB962C8B-B14F-4D97-AF65-F5344CB8AC3E}">
        <p14:creationId xmlns:p14="http://schemas.microsoft.com/office/powerpoint/2010/main" val="248819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75000"/>
                    <a:lumOff val="25000"/>
                  </a:schemeClr>
                </a:solidFill>
              </a:rPr>
              <a:t>Fish are more numerous then mammal and bird species combined, so their diversity is vast.</a:t>
            </a:r>
            <a:r>
              <a:rPr lang="en-CA" sz="1200" baseline="0" dirty="0">
                <a:solidFill>
                  <a:schemeClr val="tx1">
                    <a:lumMod val="75000"/>
                    <a:lumOff val="25000"/>
                  </a:schemeClr>
                </a:solidFill>
              </a:rPr>
              <a:t> Generally, fish are divided into two broad class categories (also known as super classes): a) </a:t>
            </a:r>
            <a:r>
              <a:rPr lang="en-CA" sz="1200" b="1" baseline="0" dirty="0">
                <a:solidFill>
                  <a:schemeClr val="tx1">
                    <a:lumMod val="75000"/>
                    <a:lumOff val="25000"/>
                  </a:schemeClr>
                </a:solidFill>
              </a:rPr>
              <a:t>Osteichthyes (Bony) Fish </a:t>
            </a:r>
            <a:r>
              <a:rPr lang="en-CA" sz="1200" baseline="0" dirty="0">
                <a:solidFill>
                  <a:schemeClr val="tx1">
                    <a:lumMod val="75000"/>
                    <a:lumOff val="25000"/>
                  </a:schemeClr>
                </a:solidFill>
              </a:rPr>
              <a:t>or b) </a:t>
            </a:r>
            <a:r>
              <a:rPr lang="en-CA" sz="1200" b="1" i="0" kern="1200" dirty="0">
                <a:solidFill>
                  <a:schemeClr val="tx1"/>
                </a:solidFill>
                <a:effectLst/>
                <a:latin typeface="+mn-lt"/>
                <a:ea typeface="+mn-ea"/>
                <a:cs typeface="+mn-cs"/>
              </a:rPr>
              <a:t>Cartilaginous Fish </a:t>
            </a:r>
            <a:r>
              <a:rPr lang="en-CA" sz="1200" b="0" i="0" kern="1200" dirty="0">
                <a:solidFill>
                  <a:schemeClr val="tx1"/>
                </a:solidFill>
                <a:effectLst/>
                <a:latin typeface="+mn-lt"/>
                <a:ea typeface="+mn-ea"/>
                <a:cs typeface="+mn-cs"/>
              </a:rPr>
              <a:t>(like Sharks,</a:t>
            </a:r>
            <a:r>
              <a:rPr lang="en-CA" sz="1200" b="0" i="0" kern="1200" baseline="0" dirty="0">
                <a:solidFill>
                  <a:schemeClr val="tx1"/>
                </a:solidFill>
                <a:effectLst/>
                <a:latin typeface="+mn-lt"/>
                <a:ea typeface="+mn-ea"/>
                <a:cs typeface="+mn-cs"/>
              </a:rPr>
              <a:t> Skates, Rays). These two super classes are further categorized into many sub-classes. In a freshwater wetland habitat, only Bony Fish can be found.</a:t>
            </a:r>
            <a:br>
              <a:rPr lang="en-CA" sz="1200" b="0" i="0" kern="1200" baseline="0" dirty="0">
                <a:solidFill>
                  <a:schemeClr val="tx1"/>
                </a:solidFill>
                <a:effectLst/>
                <a:latin typeface="+mn-lt"/>
                <a:ea typeface="+mn-ea"/>
                <a:cs typeface="+mn-cs"/>
              </a:rPr>
            </a:br>
            <a:br>
              <a:rPr lang="en-CA" sz="1200" b="0" i="0" kern="1200" baseline="0" dirty="0">
                <a:solidFill>
                  <a:schemeClr val="tx1"/>
                </a:solidFill>
                <a:effectLst/>
                <a:latin typeface="+mn-lt"/>
                <a:ea typeface="+mn-ea"/>
                <a:cs typeface="+mn-cs"/>
              </a:rPr>
            </a:br>
            <a:r>
              <a:rPr lang="en-CA" sz="1200" baseline="0" dirty="0">
                <a:solidFill>
                  <a:schemeClr val="tx1">
                    <a:lumMod val="75000"/>
                    <a:lumOff val="25000"/>
                  </a:schemeClr>
                </a:solidFill>
              </a:rPr>
              <a:t>All Bony Fish share the following characteristics:</a:t>
            </a:r>
            <a:endParaRPr lang="en-CA" sz="12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lumMod val="75000"/>
                  <a:lumOff val="2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Produce a large</a:t>
            </a:r>
            <a:r>
              <a:rPr lang="en-CA" baseline="0" dirty="0"/>
              <a:t> amount of eggs – the majority do not survive (eaten, etc.) only a few will mature into adult fish.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External fertilization where as </a:t>
            </a:r>
            <a:r>
              <a:rPr lang="en-CA" sz="1200" b="0" i="0" kern="1200" dirty="0">
                <a:solidFill>
                  <a:schemeClr val="tx1"/>
                </a:solidFill>
                <a:effectLst/>
                <a:latin typeface="+mn-lt"/>
                <a:ea typeface="+mn-ea"/>
                <a:cs typeface="+mn-cs"/>
              </a:rPr>
              <a:t>Cartilaginous Fish fertilize</a:t>
            </a:r>
            <a:r>
              <a:rPr lang="en-CA" sz="1200" b="0" i="0" kern="1200" baseline="0" dirty="0">
                <a:solidFill>
                  <a:schemeClr val="tx1"/>
                </a:solidFill>
                <a:effectLst/>
                <a:latin typeface="+mn-lt"/>
                <a:ea typeface="+mn-ea"/>
                <a:cs typeface="+mn-cs"/>
              </a:rPr>
              <a:t> their eggs internally.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Ectothermic – can not maintain an internal temperature; few exceptions (like Bluefin Tuna)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Skeleton</a:t>
            </a:r>
            <a:r>
              <a:rPr lang="en-CA" baseline="0" dirty="0"/>
              <a:t> of Bony fish are made up of calcium-based bones (like our bones); Cartilaginous Fish skeletons are made of cartilage (like what makes up our noses and 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Bilaterally flat as opposed to pancake shape like Cartilaginous Fish (like Sharks)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Only bony fish have swim bladders that help the fish control their buoyancy (to sink or float); Cartilaginous Fish do not have a swim bladder so they depend on lift in order to stay afloat, so if they stop swimming they sink (Bony fish will continue to float if they stop swimming)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Bony fish can be found in freshwater and saltwater environments; on the other hand, all Cartilaginous Fish live only in marine (saltwater) habitats</a:t>
            </a:r>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9</a:t>
            </a:fld>
            <a:endParaRPr lang="en-CA"/>
          </a:p>
        </p:txBody>
      </p:sp>
    </p:spTree>
    <p:extLst>
      <p:ext uri="{BB962C8B-B14F-4D97-AF65-F5344CB8AC3E}">
        <p14:creationId xmlns:p14="http://schemas.microsoft.com/office/powerpoint/2010/main" val="281857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11</a:t>
            </a:fld>
            <a:endParaRPr lang="en-CA"/>
          </a:p>
        </p:txBody>
      </p:sp>
    </p:spTree>
    <p:extLst>
      <p:ext uri="{BB962C8B-B14F-4D97-AF65-F5344CB8AC3E}">
        <p14:creationId xmlns:p14="http://schemas.microsoft.com/office/powerpoint/2010/main" val="401652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12</a:t>
            </a:fld>
            <a:endParaRPr lang="en-CA"/>
          </a:p>
        </p:txBody>
      </p:sp>
    </p:spTree>
    <p:extLst>
      <p:ext uri="{BB962C8B-B14F-4D97-AF65-F5344CB8AC3E}">
        <p14:creationId xmlns:p14="http://schemas.microsoft.com/office/powerpoint/2010/main" val="44885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87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298330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415583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342765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284E3-CD00-493A-8849-1A0CEE6A671D}" type="datetimeFigureOut">
              <a:rPr lang="en-CA" smtClean="0"/>
              <a:t>2024-09-05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61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0284E3-CD00-493A-8849-1A0CEE6A671D}" type="datetimeFigureOut">
              <a:rPr lang="en-CA" smtClean="0"/>
              <a:t>2024-09-05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66446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0284E3-CD00-493A-8849-1A0CEE6A671D}" type="datetimeFigureOut">
              <a:rPr lang="en-CA" smtClean="0"/>
              <a:t>2024-09-05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75253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0284E3-CD00-493A-8849-1A0CEE6A671D}" type="datetimeFigureOut">
              <a:rPr lang="en-CA" smtClean="0"/>
              <a:t>2024-09-05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04739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0284E3-CD00-493A-8849-1A0CEE6A671D}" type="datetimeFigureOut">
              <a:rPr lang="en-CA" smtClean="0"/>
              <a:t>2024-09-05</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34279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0284E3-CD00-493A-8849-1A0CEE6A671D}" type="datetimeFigureOut">
              <a:rPr lang="en-CA" smtClean="0"/>
              <a:t>2024-09-05</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2F6FF1-2FA8-44DF-A3DE-7A40F2D14879}" type="slidenum">
              <a:rPr lang="en-CA" smtClean="0"/>
              <a:t>‹#›</a:t>
            </a:fld>
            <a:endParaRPr lang="en-CA"/>
          </a:p>
        </p:txBody>
      </p:sp>
    </p:spTree>
    <p:extLst>
      <p:ext uri="{BB962C8B-B14F-4D97-AF65-F5344CB8AC3E}">
        <p14:creationId xmlns:p14="http://schemas.microsoft.com/office/powerpoint/2010/main" val="235453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0284E3-CD00-493A-8849-1A0CEE6A671D}" type="datetimeFigureOut">
              <a:rPr lang="en-CA" smtClean="0"/>
              <a:t>2024-09-05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83636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0284E3-CD00-493A-8849-1A0CEE6A671D}" type="datetimeFigureOut">
              <a:rPr lang="en-CA" smtClean="0"/>
              <a:t>2024-09-05</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2F6FF1-2FA8-44DF-A3DE-7A40F2D1487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04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CA" sz="9600" b="1" dirty="0">
                <a:solidFill>
                  <a:srgbClr val="632E62"/>
                </a:solidFill>
                <a:latin typeface="Aleo" panose="020F0502020204030203" pitchFamily="34" charset="0"/>
              </a:rPr>
              <a:t>Vertebrate Race</a:t>
            </a:r>
          </a:p>
        </p:txBody>
      </p:sp>
      <p:sp>
        <p:nvSpPr>
          <p:cNvPr id="3" name="Subtitle 2"/>
          <p:cNvSpPr>
            <a:spLocks noGrp="1"/>
          </p:cNvSpPr>
          <p:nvPr>
            <p:ph type="subTitle" idx="1"/>
          </p:nvPr>
        </p:nvSpPr>
        <p:spPr>
          <a:xfrm>
            <a:off x="739326" y="4455620"/>
            <a:ext cx="10930840" cy="1143000"/>
          </a:xfrm>
        </p:spPr>
        <p:txBody>
          <a:bodyPr>
            <a:normAutofit/>
          </a:bodyPr>
          <a:lstStyle/>
          <a:p>
            <a:pPr algn="ctr"/>
            <a:r>
              <a:rPr lang="en-CA" sz="2300" dirty="0"/>
              <a:t>E x p l o r I n g   t h e   a d a p t a t I o n s   o f   v e r t e b r a t e s</a:t>
            </a:r>
          </a:p>
        </p:txBody>
      </p:sp>
      <p:pic>
        <p:nvPicPr>
          <p:cNvPr id="7" name="Picture 6" descr="A logo of a bird&#10;&#10;Description automatically generated">
            <a:extLst>
              <a:ext uri="{FF2B5EF4-FFF2-40B4-BE49-F238E27FC236}">
                <a16:creationId xmlns:a16="http://schemas.microsoft.com/office/drawing/2014/main" id="{3BED739F-102C-3077-1BE4-3F62B5DDC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710" y="407748"/>
            <a:ext cx="3596952" cy="2278577"/>
          </a:xfrm>
          <a:prstGeom prst="rect">
            <a:avLst/>
          </a:prstGeom>
        </p:spPr>
      </p:pic>
    </p:spTree>
    <p:extLst>
      <p:ext uri="{BB962C8B-B14F-4D97-AF65-F5344CB8AC3E}">
        <p14:creationId xmlns:p14="http://schemas.microsoft.com/office/powerpoint/2010/main" val="225254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9680" y="265582"/>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Vertebrates in Wetlands </a:t>
            </a:r>
          </a:p>
        </p:txBody>
      </p:sp>
      <p:sp>
        <p:nvSpPr>
          <p:cNvPr id="7" name="TextBox 6"/>
          <p:cNvSpPr txBox="1"/>
          <p:nvPr/>
        </p:nvSpPr>
        <p:spPr>
          <a:xfrm>
            <a:off x="1097280" y="1983521"/>
            <a:ext cx="12752094" cy="707886"/>
          </a:xfrm>
          <a:prstGeom prst="rect">
            <a:avLst/>
          </a:prstGeom>
          <a:noFill/>
        </p:spPr>
        <p:txBody>
          <a:bodyPr wrap="square" rtlCol="0">
            <a:spAutoFit/>
          </a:bodyPr>
          <a:lstStyle/>
          <a:p>
            <a:r>
              <a:rPr lang="en-CA" sz="2000" dirty="0">
                <a:solidFill>
                  <a:schemeClr val="tx1">
                    <a:lumMod val="65000"/>
                    <a:lumOff val="35000"/>
                  </a:schemeClr>
                </a:solidFill>
              </a:rPr>
              <a:t>There are vertebrates from each of these five classes living in wetlands. </a:t>
            </a:r>
          </a:p>
          <a:p>
            <a:endParaRPr lang="en-CA" sz="2000" dirty="0">
              <a:solidFill>
                <a:schemeClr val="tx2">
                  <a:lumMod val="75000"/>
                  <a:lumOff val="25000"/>
                </a:schemeClr>
              </a:solidFill>
            </a:endParaRPr>
          </a:p>
        </p:txBody>
      </p:sp>
      <p:sp>
        <p:nvSpPr>
          <p:cNvPr id="8" name="TextBox 7"/>
          <p:cNvSpPr txBox="1"/>
          <p:nvPr/>
        </p:nvSpPr>
        <p:spPr>
          <a:xfrm>
            <a:off x="1097280" y="2531337"/>
            <a:ext cx="10244746" cy="1384995"/>
          </a:xfrm>
          <a:prstGeom prst="rect">
            <a:avLst/>
          </a:prstGeom>
          <a:noFill/>
        </p:spPr>
        <p:txBody>
          <a:bodyPr wrap="square" rtlCol="0">
            <a:spAutoFit/>
          </a:bodyPr>
          <a:lstStyle/>
          <a:p>
            <a:r>
              <a:rPr lang="en-CA" sz="2000" b="1" dirty="0">
                <a:solidFill>
                  <a:schemeClr val="tx1">
                    <a:lumMod val="65000"/>
                    <a:lumOff val="35000"/>
                  </a:schemeClr>
                </a:solidFill>
              </a:rPr>
              <a:t>Wetlands </a:t>
            </a:r>
            <a:r>
              <a:rPr lang="en-CA" sz="2000" dirty="0">
                <a:solidFill>
                  <a:schemeClr val="tx1">
                    <a:lumMod val="65000"/>
                    <a:lumOff val="35000"/>
                  </a:schemeClr>
                </a:solidFill>
              </a:rPr>
              <a:t>are shallow bodies of water that promote rich vegetation growth. The type of wetland will also determine what kinds of vertebrates live in these freshwater habitats, for each wetland type provides different kinds of vegetation, nutrients and water levels.</a:t>
            </a:r>
          </a:p>
          <a:p>
            <a:endParaRPr lang="en-CA" sz="2400" dirty="0">
              <a:solidFill>
                <a:schemeClr val="tx2">
                  <a:lumMod val="75000"/>
                  <a:lumOff val="25000"/>
                </a:schemeClr>
              </a:solidFill>
            </a:endParaRPr>
          </a:p>
        </p:txBody>
      </p:sp>
      <p:sp>
        <p:nvSpPr>
          <p:cNvPr id="9" name="TextBox 8"/>
          <p:cNvSpPr txBox="1"/>
          <p:nvPr/>
        </p:nvSpPr>
        <p:spPr>
          <a:xfrm>
            <a:off x="1122680" y="3651725"/>
            <a:ext cx="3306724" cy="461665"/>
          </a:xfrm>
          <a:prstGeom prst="rect">
            <a:avLst/>
          </a:prstGeom>
          <a:noFill/>
        </p:spPr>
        <p:txBody>
          <a:bodyPr wrap="square" rtlCol="0">
            <a:spAutoFit/>
          </a:bodyPr>
          <a:lstStyle/>
          <a:p>
            <a:r>
              <a:rPr lang="en-CA" sz="2400" b="1" dirty="0">
                <a:solidFill>
                  <a:schemeClr val="tx2"/>
                </a:solidFill>
              </a:rPr>
              <a:t>Types of Wetlands:</a:t>
            </a:r>
          </a:p>
        </p:txBody>
      </p:sp>
      <p:grpSp>
        <p:nvGrpSpPr>
          <p:cNvPr id="10" name="Group 9"/>
          <p:cNvGrpSpPr/>
          <p:nvPr/>
        </p:nvGrpSpPr>
        <p:grpSpPr>
          <a:xfrm>
            <a:off x="5575271" y="4310261"/>
            <a:ext cx="1303989" cy="1621217"/>
            <a:chOff x="5549871" y="4475004"/>
            <a:chExt cx="1303989" cy="1621217"/>
          </a:xfrm>
        </p:grpSpPr>
        <p:sp>
          <p:nvSpPr>
            <p:cNvPr id="11" name="Rectangle 10"/>
            <p:cNvSpPr/>
            <p:nvPr/>
          </p:nvSpPr>
          <p:spPr>
            <a:xfrm>
              <a:off x="5776823" y="5726889"/>
              <a:ext cx="885371" cy="369332"/>
            </a:xfrm>
            <a:prstGeom prst="rect">
              <a:avLst/>
            </a:prstGeom>
          </p:spPr>
          <p:txBody>
            <a:bodyPr wrap="none">
              <a:spAutoFit/>
            </a:bodyPr>
            <a:lstStyle/>
            <a:p>
              <a:r>
                <a:rPr lang="en-CA" b="1" dirty="0">
                  <a:solidFill>
                    <a:schemeClr val="tx2"/>
                  </a:solidFill>
                </a:rPr>
                <a:t>Swamp</a:t>
              </a:r>
            </a:p>
          </p:txBody>
        </p:sp>
        <p:sp>
          <p:nvSpPr>
            <p:cNvPr id="12" name="Oval 11"/>
            <p:cNvSpPr/>
            <p:nvPr/>
          </p:nvSpPr>
          <p:spPr>
            <a:xfrm>
              <a:off x="5549871" y="4475004"/>
              <a:ext cx="1303989" cy="125188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p:cNvGrpSpPr/>
          <p:nvPr/>
        </p:nvGrpSpPr>
        <p:grpSpPr>
          <a:xfrm>
            <a:off x="7593718" y="4318634"/>
            <a:ext cx="1303989" cy="1621217"/>
            <a:chOff x="7568318" y="4483377"/>
            <a:chExt cx="1303989" cy="1621217"/>
          </a:xfrm>
        </p:grpSpPr>
        <p:sp>
          <p:nvSpPr>
            <p:cNvPr id="14" name="Rectangle 13"/>
            <p:cNvSpPr/>
            <p:nvPr/>
          </p:nvSpPr>
          <p:spPr>
            <a:xfrm>
              <a:off x="7888987" y="5735262"/>
              <a:ext cx="662650" cy="369332"/>
            </a:xfrm>
            <a:prstGeom prst="rect">
              <a:avLst/>
            </a:prstGeom>
          </p:spPr>
          <p:txBody>
            <a:bodyPr wrap="square">
              <a:spAutoFit/>
            </a:bodyPr>
            <a:lstStyle/>
            <a:p>
              <a:pPr algn="ctr"/>
              <a:r>
                <a:rPr lang="en-CA" b="1" dirty="0">
                  <a:solidFill>
                    <a:schemeClr val="tx2"/>
                  </a:solidFill>
                </a:rPr>
                <a:t>Bog</a:t>
              </a:r>
            </a:p>
          </p:txBody>
        </p:sp>
        <p:sp>
          <p:nvSpPr>
            <p:cNvPr id="15" name="Oval 14"/>
            <p:cNvSpPr/>
            <p:nvPr/>
          </p:nvSpPr>
          <p:spPr>
            <a:xfrm>
              <a:off x="7568318" y="4483377"/>
              <a:ext cx="1303989" cy="125188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p:cNvGrpSpPr/>
          <p:nvPr/>
        </p:nvGrpSpPr>
        <p:grpSpPr>
          <a:xfrm>
            <a:off x="3556824" y="4310260"/>
            <a:ext cx="1303989" cy="1629591"/>
            <a:chOff x="3531424" y="4475003"/>
            <a:chExt cx="1303989" cy="1629591"/>
          </a:xfrm>
        </p:grpSpPr>
        <p:sp>
          <p:nvSpPr>
            <p:cNvPr id="17" name="Rectangle 16"/>
            <p:cNvSpPr/>
            <p:nvPr/>
          </p:nvSpPr>
          <p:spPr>
            <a:xfrm>
              <a:off x="3946270" y="5735262"/>
              <a:ext cx="613687" cy="369332"/>
            </a:xfrm>
            <a:prstGeom prst="rect">
              <a:avLst/>
            </a:prstGeom>
          </p:spPr>
          <p:txBody>
            <a:bodyPr wrap="square">
              <a:spAutoFit/>
            </a:bodyPr>
            <a:lstStyle/>
            <a:p>
              <a:r>
                <a:rPr lang="en-CA" b="1" dirty="0">
                  <a:solidFill>
                    <a:schemeClr val="tx2"/>
                  </a:solidFill>
                </a:rPr>
                <a:t>Fen</a:t>
              </a:r>
            </a:p>
          </p:txBody>
        </p:sp>
        <p:sp>
          <p:nvSpPr>
            <p:cNvPr id="18" name="Oval 17"/>
            <p:cNvSpPr/>
            <p:nvPr/>
          </p:nvSpPr>
          <p:spPr>
            <a:xfrm>
              <a:off x="3531424" y="4475003"/>
              <a:ext cx="1303989" cy="125188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p:cNvGrpSpPr/>
          <p:nvPr/>
        </p:nvGrpSpPr>
        <p:grpSpPr>
          <a:xfrm>
            <a:off x="1285328" y="4310260"/>
            <a:ext cx="1969108" cy="1621217"/>
            <a:chOff x="1259928" y="4475003"/>
            <a:chExt cx="1969108" cy="1621217"/>
          </a:xfrm>
        </p:grpSpPr>
        <p:sp>
          <p:nvSpPr>
            <p:cNvPr id="20" name="TextBox 19"/>
            <p:cNvSpPr txBox="1"/>
            <p:nvPr/>
          </p:nvSpPr>
          <p:spPr>
            <a:xfrm>
              <a:off x="1259928" y="5726888"/>
              <a:ext cx="1969108" cy="369332"/>
            </a:xfrm>
            <a:prstGeom prst="rect">
              <a:avLst/>
            </a:prstGeom>
            <a:noFill/>
          </p:spPr>
          <p:txBody>
            <a:bodyPr wrap="square" rtlCol="0">
              <a:spAutoFit/>
            </a:bodyPr>
            <a:lstStyle/>
            <a:p>
              <a:r>
                <a:rPr lang="en-CA" b="1" dirty="0">
                  <a:solidFill>
                    <a:schemeClr val="tx2"/>
                  </a:solidFill>
                </a:rPr>
                <a:t>Freshwater Marsh</a:t>
              </a:r>
            </a:p>
          </p:txBody>
        </p:sp>
        <p:sp>
          <p:nvSpPr>
            <p:cNvPr id="21" name="Oval 20"/>
            <p:cNvSpPr/>
            <p:nvPr/>
          </p:nvSpPr>
          <p:spPr>
            <a:xfrm>
              <a:off x="1512977" y="4475003"/>
              <a:ext cx="1303989" cy="125188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 name="Rectangle 21"/>
          <p:cNvSpPr/>
          <p:nvPr/>
        </p:nvSpPr>
        <p:spPr>
          <a:xfrm>
            <a:off x="9218376" y="5572778"/>
            <a:ext cx="2149050" cy="369332"/>
          </a:xfrm>
          <a:prstGeom prst="rect">
            <a:avLst/>
          </a:prstGeom>
        </p:spPr>
        <p:txBody>
          <a:bodyPr wrap="none">
            <a:spAutoFit/>
          </a:bodyPr>
          <a:lstStyle/>
          <a:p>
            <a:r>
              <a:rPr lang="en-CA" b="1" dirty="0">
                <a:solidFill>
                  <a:schemeClr val="tx2"/>
                </a:solidFill>
              </a:rPr>
              <a:t>Shallow Open Water</a:t>
            </a:r>
            <a:endParaRPr lang="en-CA" dirty="0">
              <a:solidFill>
                <a:schemeClr val="tx2"/>
              </a:solidFill>
            </a:endParaRPr>
          </a:p>
        </p:txBody>
      </p:sp>
      <p:sp>
        <p:nvSpPr>
          <p:cNvPr id="23" name="Oval 22"/>
          <p:cNvSpPr/>
          <p:nvPr/>
        </p:nvSpPr>
        <p:spPr>
          <a:xfrm>
            <a:off x="9556295" y="4318634"/>
            <a:ext cx="1303989" cy="125188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925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Adaptations</a:t>
            </a:r>
            <a:endParaRPr lang="en-CA" sz="5400" dirty="0">
              <a:solidFill>
                <a:schemeClr val="tx2"/>
              </a:solidFill>
              <a:latin typeface="Aleo" panose="020F0502020204030203" pitchFamily="34" charset="0"/>
            </a:endParaRPr>
          </a:p>
        </p:txBody>
      </p:sp>
      <p:sp>
        <p:nvSpPr>
          <p:cNvPr id="16" name="TextBox 15"/>
          <p:cNvSpPr txBox="1"/>
          <p:nvPr/>
        </p:nvSpPr>
        <p:spPr>
          <a:xfrm>
            <a:off x="1150619" y="3143723"/>
            <a:ext cx="10379612" cy="707886"/>
          </a:xfrm>
          <a:prstGeom prst="rect">
            <a:avLst/>
          </a:prstGeom>
          <a:noFill/>
        </p:spPr>
        <p:txBody>
          <a:bodyPr wrap="square" rtlCol="0">
            <a:spAutoFit/>
          </a:bodyPr>
          <a:lstStyle/>
          <a:p>
            <a:r>
              <a:rPr lang="en-CA" altLang="en-US" sz="2000" b="1" dirty="0">
                <a:solidFill>
                  <a:schemeClr val="tx2"/>
                </a:solidFill>
                <a:latin typeface="Calibri" panose="020F0502020204030204" pitchFamily="34" charset="0"/>
              </a:rPr>
              <a:t>Adaptations</a:t>
            </a:r>
            <a:r>
              <a:rPr lang="en-CA" altLang="en-US" sz="2000" dirty="0">
                <a:solidFill>
                  <a:schemeClr val="tx1">
                    <a:lumMod val="65000"/>
                    <a:lumOff val="35000"/>
                  </a:schemeClr>
                </a:solidFill>
                <a:latin typeface="Calibri" panose="020F0502020204030204" pitchFamily="34" charset="0"/>
              </a:rPr>
              <a:t> are special characteristics that help living things survive. There are two kinds of adaptations: </a:t>
            </a:r>
            <a:r>
              <a:rPr lang="en-CA" altLang="en-US" sz="2000" b="1" dirty="0">
                <a:solidFill>
                  <a:schemeClr val="tx1">
                    <a:lumMod val="65000"/>
                    <a:lumOff val="35000"/>
                  </a:schemeClr>
                </a:solidFill>
                <a:latin typeface="Calibri" panose="020F0502020204030204" pitchFamily="34" charset="0"/>
              </a:rPr>
              <a:t>structural</a:t>
            </a:r>
            <a:r>
              <a:rPr lang="en-CA" altLang="en-US" sz="2000" dirty="0">
                <a:solidFill>
                  <a:schemeClr val="tx1">
                    <a:lumMod val="65000"/>
                    <a:lumOff val="35000"/>
                  </a:schemeClr>
                </a:solidFill>
                <a:latin typeface="Calibri" panose="020F0502020204030204" pitchFamily="34" charset="0"/>
              </a:rPr>
              <a:t> and </a:t>
            </a:r>
            <a:r>
              <a:rPr lang="en-CA" altLang="en-US" sz="2000" b="1" dirty="0">
                <a:solidFill>
                  <a:schemeClr val="tx1">
                    <a:lumMod val="65000"/>
                    <a:lumOff val="35000"/>
                  </a:schemeClr>
                </a:solidFill>
                <a:latin typeface="Calibri" panose="020F0502020204030204" pitchFamily="34" charset="0"/>
              </a:rPr>
              <a:t>behavioural</a:t>
            </a:r>
            <a:r>
              <a:rPr lang="en-CA" altLang="en-US" sz="2000" dirty="0">
                <a:solidFill>
                  <a:schemeClr val="tx1">
                    <a:lumMod val="65000"/>
                    <a:lumOff val="35000"/>
                  </a:schemeClr>
                </a:solidFill>
                <a:latin typeface="Calibri" panose="020F0502020204030204" pitchFamily="34" charset="0"/>
              </a:rPr>
              <a:t>. </a:t>
            </a:r>
          </a:p>
        </p:txBody>
      </p:sp>
      <p:sp>
        <p:nvSpPr>
          <p:cNvPr id="17" name="TextBox 16"/>
          <p:cNvSpPr txBox="1"/>
          <p:nvPr/>
        </p:nvSpPr>
        <p:spPr>
          <a:xfrm>
            <a:off x="1150619" y="1974171"/>
            <a:ext cx="10379612" cy="1015663"/>
          </a:xfrm>
          <a:prstGeom prst="rect">
            <a:avLst/>
          </a:prstGeom>
          <a:noFill/>
        </p:spPr>
        <p:txBody>
          <a:bodyPr wrap="square" rtlCol="0">
            <a:spAutoFit/>
          </a:bodyPr>
          <a:lstStyle/>
          <a:p>
            <a:r>
              <a:rPr lang="en-CA" altLang="en-US" sz="2000" dirty="0">
                <a:solidFill>
                  <a:schemeClr val="tx1">
                    <a:lumMod val="65000"/>
                    <a:lumOff val="35000"/>
                  </a:schemeClr>
                </a:solidFill>
                <a:latin typeface="Calibri" panose="020F0502020204030204" pitchFamily="34" charset="0"/>
              </a:rPr>
              <a:t>Habitats, like wetlands, are so diverse and constantly changing. These changes can be seasonal (like winter) or unexpected (like habitat loss), so living things must use their adaptations to help them get the </a:t>
            </a:r>
            <a:r>
              <a:rPr lang="en-CA" altLang="en-US" sz="2000" b="1" dirty="0">
                <a:solidFill>
                  <a:schemeClr val="tx1">
                    <a:lumMod val="65000"/>
                    <a:lumOff val="35000"/>
                  </a:schemeClr>
                </a:solidFill>
                <a:latin typeface="Calibri" panose="020F0502020204030204" pitchFamily="34" charset="0"/>
              </a:rPr>
              <a:t>food,</a:t>
            </a:r>
            <a:r>
              <a:rPr lang="en-CA" altLang="en-US" sz="2000" dirty="0">
                <a:solidFill>
                  <a:schemeClr val="tx1">
                    <a:lumMod val="65000"/>
                    <a:lumOff val="35000"/>
                  </a:schemeClr>
                </a:solidFill>
                <a:latin typeface="Calibri" panose="020F0502020204030204" pitchFamily="34" charset="0"/>
              </a:rPr>
              <a:t> </a:t>
            </a:r>
            <a:r>
              <a:rPr lang="en-CA" altLang="en-US" sz="2000" b="1" dirty="0">
                <a:solidFill>
                  <a:schemeClr val="tx1">
                    <a:lumMod val="65000"/>
                    <a:lumOff val="35000"/>
                  </a:schemeClr>
                </a:solidFill>
                <a:latin typeface="Calibri" panose="020F0502020204030204" pitchFamily="34" charset="0"/>
              </a:rPr>
              <a:t>water</a:t>
            </a:r>
            <a:r>
              <a:rPr lang="en-CA" altLang="en-US" sz="2000" dirty="0">
                <a:solidFill>
                  <a:schemeClr val="tx1">
                    <a:lumMod val="65000"/>
                    <a:lumOff val="35000"/>
                  </a:schemeClr>
                </a:solidFill>
                <a:latin typeface="Calibri" panose="020F0502020204030204" pitchFamily="34" charset="0"/>
              </a:rPr>
              <a:t>, </a:t>
            </a:r>
            <a:r>
              <a:rPr lang="en-CA" altLang="en-US" sz="2000" b="1" dirty="0">
                <a:solidFill>
                  <a:schemeClr val="tx1">
                    <a:lumMod val="65000"/>
                    <a:lumOff val="35000"/>
                  </a:schemeClr>
                </a:solidFill>
                <a:latin typeface="Calibri" panose="020F0502020204030204" pitchFamily="34" charset="0"/>
              </a:rPr>
              <a:t>shelter</a:t>
            </a:r>
            <a:r>
              <a:rPr lang="en-CA" altLang="en-US" sz="2000" dirty="0">
                <a:solidFill>
                  <a:schemeClr val="tx1">
                    <a:lumMod val="65000"/>
                    <a:lumOff val="35000"/>
                  </a:schemeClr>
                </a:solidFill>
                <a:latin typeface="Calibri" panose="020F0502020204030204" pitchFamily="34" charset="0"/>
              </a:rPr>
              <a:t>, and </a:t>
            </a:r>
            <a:r>
              <a:rPr lang="en-CA" altLang="en-US" sz="2000" b="1" dirty="0">
                <a:solidFill>
                  <a:schemeClr val="tx1">
                    <a:lumMod val="65000"/>
                    <a:lumOff val="35000"/>
                  </a:schemeClr>
                </a:solidFill>
                <a:latin typeface="Calibri" panose="020F0502020204030204" pitchFamily="34" charset="0"/>
              </a:rPr>
              <a:t>space</a:t>
            </a:r>
            <a:r>
              <a:rPr lang="en-CA" altLang="en-US" sz="2000" dirty="0">
                <a:solidFill>
                  <a:schemeClr val="tx1">
                    <a:lumMod val="65000"/>
                    <a:lumOff val="35000"/>
                  </a:schemeClr>
                </a:solidFill>
                <a:latin typeface="Calibri" panose="020F0502020204030204" pitchFamily="34" charset="0"/>
              </a:rPr>
              <a:t> they need in order to survive.</a:t>
            </a:r>
          </a:p>
        </p:txBody>
      </p:sp>
      <p:sp>
        <p:nvSpPr>
          <p:cNvPr id="18" name="TextBox 17"/>
          <p:cNvSpPr txBox="1"/>
          <p:nvPr/>
        </p:nvSpPr>
        <p:spPr>
          <a:xfrm>
            <a:off x="2019698" y="4005497"/>
            <a:ext cx="3727739" cy="1015663"/>
          </a:xfrm>
          <a:prstGeom prst="rect">
            <a:avLst/>
          </a:prstGeom>
          <a:noFill/>
        </p:spPr>
        <p:txBody>
          <a:bodyPr wrap="square" rtlCol="0">
            <a:spAutoFit/>
          </a:bodyPr>
          <a:lstStyle/>
          <a:p>
            <a:r>
              <a:rPr lang="en-CA" sz="2000" b="1" dirty="0">
                <a:solidFill>
                  <a:schemeClr val="tx2"/>
                </a:solidFill>
              </a:rPr>
              <a:t>Structural adaptations </a:t>
            </a:r>
            <a:r>
              <a:rPr lang="en-CA" sz="2000" dirty="0">
                <a:solidFill>
                  <a:schemeClr val="tx1">
                    <a:lumMod val="65000"/>
                    <a:lumOff val="35000"/>
                  </a:schemeClr>
                </a:solidFill>
              </a:rPr>
              <a:t>include the physical features of the living thing. </a:t>
            </a:r>
          </a:p>
        </p:txBody>
      </p:sp>
      <p:sp>
        <p:nvSpPr>
          <p:cNvPr id="19" name="Rectangle 18"/>
          <p:cNvSpPr/>
          <p:nvPr/>
        </p:nvSpPr>
        <p:spPr>
          <a:xfrm>
            <a:off x="2019698" y="5098105"/>
            <a:ext cx="3999326" cy="1015663"/>
          </a:xfrm>
          <a:prstGeom prst="rect">
            <a:avLst/>
          </a:prstGeom>
          <a:ln>
            <a:noFill/>
          </a:ln>
        </p:spPr>
        <p:txBody>
          <a:bodyPr wrap="square">
            <a:spAutoFit/>
          </a:bodyPr>
          <a:lstStyle/>
          <a:p>
            <a:r>
              <a:rPr lang="en-CA" sz="2000" dirty="0">
                <a:solidFill>
                  <a:schemeClr val="tx2"/>
                </a:solidFill>
              </a:rPr>
              <a:t>Examples: </a:t>
            </a:r>
            <a:r>
              <a:rPr lang="en-CA" sz="2000" dirty="0">
                <a:solidFill>
                  <a:schemeClr val="tx1">
                    <a:lumMod val="65000"/>
                    <a:lumOff val="35000"/>
                  </a:schemeClr>
                </a:solidFill>
              </a:rPr>
              <a:t>long legs</a:t>
            </a:r>
            <a:r>
              <a:rPr lang="en-CA" sz="2000" dirty="0">
                <a:solidFill>
                  <a:schemeClr val="tx2"/>
                </a:solidFill>
              </a:rPr>
              <a:t>, </a:t>
            </a:r>
            <a:r>
              <a:rPr lang="en-CA" sz="2000" dirty="0">
                <a:solidFill>
                  <a:schemeClr val="tx1">
                    <a:lumMod val="65000"/>
                    <a:lumOff val="35000"/>
                  </a:schemeClr>
                </a:solidFill>
              </a:rPr>
              <a:t>wings, sharp teeth, a rabbit’s coat changing colour.</a:t>
            </a:r>
          </a:p>
        </p:txBody>
      </p:sp>
      <p:sp>
        <p:nvSpPr>
          <p:cNvPr id="20" name="TextBox 19"/>
          <p:cNvSpPr txBox="1"/>
          <p:nvPr/>
        </p:nvSpPr>
        <p:spPr>
          <a:xfrm>
            <a:off x="6340425" y="3992340"/>
            <a:ext cx="3997368" cy="707886"/>
          </a:xfrm>
          <a:prstGeom prst="rect">
            <a:avLst/>
          </a:prstGeom>
          <a:noFill/>
        </p:spPr>
        <p:txBody>
          <a:bodyPr wrap="square" rtlCol="0">
            <a:spAutoFit/>
          </a:bodyPr>
          <a:lstStyle/>
          <a:p>
            <a:r>
              <a:rPr lang="en-CA" sz="2000" b="1" dirty="0">
                <a:solidFill>
                  <a:schemeClr val="tx2"/>
                </a:solidFill>
              </a:rPr>
              <a:t>Behavioural adaptations </a:t>
            </a:r>
            <a:r>
              <a:rPr lang="en-CA" sz="2000" dirty="0">
                <a:solidFill>
                  <a:schemeClr val="tx1">
                    <a:lumMod val="65000"/>
                    <a:lumOff val="35000"/>
                  </a:schemeClr>
                </a:solidFill>
              </a:rPr>
              <a:t>include how the living thing behaves or acts. </a:t>
            </a:r>
          </a:p>
        </p:txBody>
      </p:sp>
      <p:sp>
        <p:nvSpPr>
          <p:cNvPr id="21" name="Rectangle 20"/>
          <p:cNvSpPr/>
          <p:nvPr/>
        </p:nvSpPr>
        <p:spPr>
          <a:xfrm>
            <a:off x="6341404" y="5071791"/>
            <a:ext cx="4132183" cy="707886"/>
          </a:xfrm>
          <a:prstGeom prst="rect">
            <a:avLst/>
          </a:prstGeom>
        </p:spPr>
        <p:txBody>
          <a:bodyPr wrap="square">
            <a:spAutoFit/>
          </a:bodyPr>
          <a:lstStyle/>
          <a:p>
            <a:r>
              <a:rPr lang="en-CA" sz="2000" dirty="0">
                <a:solidFill>
                  <a:schemeClr val="tx2"/>
                </a:solidFill>
              </a:rPr>
              <a:t>Examples: </a:t>
            </a:r>
            <a:r>
              <a:rPr lang="en-CA" sz="2000" dirty="0">
                <a:solidFill>
                  <a:schemeClr val="tx1">
                    <a:lumMod val="65000"/>
                    <a:lumOff val="35000"/>
                  </a:schemeClr>
                </a:solidFill>
              </a:rPr>
              <a:t>hibernating, hunting, running away from a predator.</a:t>
            </a:r>
          </a:p>
        </p:txBody>
      </p:sp>
      <p:sp>
        <p:nvSpPr>
          <p:cNvPr id="22" name="Oval 21"/>
          <p:cNvSpPr/>
          <p:nvPr/>
        </p:nvSpPr>
        <p:spPr>
          <a:xfrm>
            <a:off x="10337793" y="4241096"/>
            <a:ext cx="1383323" cy="136878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458957" y="4241096"/>
            <a:ext cx="1383323" cy="136878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4" name="Straight Connector 23"/>
          <p:cNvCxnSpPr/>
          <p:nvPr/>
        </p:nvCxnSpPr>
        <p:spPr>
          <a:xfrm>
            <a:off x="6019024" y="3915395"/>
            <a:ext cx="0" cy="218521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218629" y="6116011"/>
            <a:ext cx="4867969" cy="215444"/>
          </a:xfrm>
          <a:prstGeom prst="rect">
            <a:avLst/>
          </a:prstGeom>
        </p:spPr>
        <p:txBody>
          <a:bodyPr wrap="square">
            <a:spAutoFit/>
          </a:bodyPr>
          <a:lstStyle/>
          <a:p>
            <a:pPr algn="r"/>
            <a:r>
              <a:rPr lang="en-CA" sz="800" i="1" dirty="0">
                <a:solidFill>
                  <a:schemeClr val="bg1">
                    <a:lumMod val="75000"/>
                  </a:schemeClr>
                </a:solidFill>
              </a:rPr>
              <a:t>Willet and Painted Turtle image from Ducks Unlimited Canada. </a:t>
            </a:r>
          </a:p>
        </p:txBody>
      </p:sp>
    </p:spTree>
    <p:extLst>
      <p:ext uri="{BB962C8B-B14F-4D97-AF65-F5344CB8AC3E}">
        <p14:creationId xmlns:p14="http://schemas.microsoft.com/office/powerpoint/2010/main" val="22595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Vertebrate Race</a:t>
            </a:r>
            <a:endParaRPr lang="en-CA" sz="5400" dirty="0">
              <a:solidFill>
                <a:schemeClr val="tx2"/>
              </a:solidFill>
              <a:latin typeface="Aleo" panose="020F0502020204030203" pitchFamily="34" charset="0"/>
            </a:endParaRPr>
          </a:p>
        </p:txBody>
      </p:sp>
      <p:sp>
        <p:nvSpPr>
          <p:cNvPr id="5" name="TextBox 4"/>
          <p:cNvSpPr txBox="1"/>
          <p:nvPr/>
        </p:nvSpPr>
        <p:spPr>
          <a:xfrm>
            <a:off x="1122911" y="1829985"/>
            <a:ext cx="12752094" cy="707886"/>
          </a:xfrm>
          <a:prstGeom prst="rect">
            <a:avLst/>
          </a:prstGeom>
          <a:noFill/>
        </p:spPr>
        <p:txBody>
          <a:bodyPr wrap="square" rtlCol="0">
            <a:spAutoFit/>
          </a:bodyPr>
          <a:lstStyle/>
          <a:p>
            <a:r>
              <a:rPr lang="en-CA" sz="2000" dirty="0">
                <a:solidFill>
                  <a:schemeClr val="tx1">
                    <a:lumMod val="65000"/>
                    <a:lumOff val="35000"/>
                  </a:schemeClr>
                </a:solidFill>
              </a:rPr>
              <a:t>Now its your turn to classify wetland animals into their appropriate class! </a:t>
            </a:r>
          </a:p>
          <a:p>
            <a:endParaRPr lang="en-CA" sz="2000" dirty="0">
              <a:solidFill>
                <a:schemeClr val="tx2">
                  <a:lumMod val="75000"/>
                  <a:lumOff val="25000"/>
                </a:schemeClr>
              </a:solidFill>
            </a:endParaRPr>
          </a:p>
        </p:txBody>
      </p:sp>
      <p:sp>
        <p:nvSpPr>
          <p:cNvPr id="8" name="TextBox 7"/>
          <p:cNvSpPr txBox="1"/>
          <p:nvPr/>
        </p:nvSpPr>
        <p:spPr>
          <a:xfrm>
            <a:off x="1122911" y="2224567"/>
            <a:ext cx="10313778" cy="1323439"/>
          </a:xfrm>
          <a:prstGeom prst="rect">
            <a:avLst/>
          </a:prstGeom>
          <a:noFill/>
        </p:spPr>
        <p:txBody>
          <a:bodyPr wrap="square" rtlCol="0">
            <a:spAutoFit/>
          </a:bodyPr>
          <a:lstStyle/>
          <a:p>
            <a:r>
              <a:rPr lang="en-CA" sz="2000" b="1" dirty="0">
                <a:solidFill>
                  <a:schemeClr val="tx2"/>
                </a:solidFill>
              </a:rPr>
              <a:t>Objective: </a:t>
            </a:r>
            <a:r>
              <a:rPr lang="en-CA" sz="2000" dirty="0">
                <a:solidFill>
                  <a:schemeClr val="tx2"/>
                </a:solidFill>
              </a:rPr>
              <a:t>Through a relay race, students will aim to properly classify the animals on the cards </a:t>
            </a:r>
            <a:br>
              <a:rPr lang="en-CA" sz="2000" dirty="0">
                <a:solidFill>
                  <a:schemeClr val="tx2"/>
                </a:solidFill>
              </a:rPr>
            </a:br>
            <a:r>
              <a:rPr lang="en-CA" sz="2000" dirty="0">
                <a:solidFill>
                  <a:schemeClr val="tx2"/>
                </a:solidFill>
              </a:rPr>
              <a:t>                    they were given by placing each card into the correct bucket. The team who is the </a:t>
            </a:r>
            <a:br>
              <a:rPr lang="en-CA" sz="2000" dirty="0">
                <a:solidFill>
                  <a:schemeClr val="tx2"/>
                </a:solidFill>
              </a:rPr>
            </a:br>
            <a:r>
              <a:rPr lang="en-CA" sz="2000" dirty="0">
                <a:solidFill>
                  <a:schemeClr val="tx2"/>
                </a:solidFill>
              </a:rPr>
              <a:t>                    fastest gets 5 points, then each card who was classified in the correct bucket receives 2 </a:t>
            </a:r>
            <a:br>
              <a:rPr lang="en-CA" sz="2000" dirty="0">
                <a:solidFill>
                  <a:schemeClr val="tx2"/>
                </a:solidFill>
              </a:rPr>
            </a:br>
            <a:r>
              <a:rPr lang="en-CA" sz="2000" dirty="0">
                <a:solidFill>
                  <a:schemeClr val="tx2"/>
                </a:solidFill>
              </a:rPr>
              <a:t>                    points. The team with the most points wins!</a:t>
            </a:r>
          </a:p>
        </p:txBody>
      </p:sp>
      <p:sp>
        <p:nvSpPr>
          <p:cNvPr id="41" name="TextBox 40"/>
          <p:cNvSpPr txBox="1"/>
          <p:nvPr/>
        </p:nvSpPr>
        <p:spPr>
          <a:xfrm>
            <a:off x="1529185" y="5827787"/>
            <a:ext cx="9706555" cy="400110"/>
          </a:xfrm>
          <a:prstGeom prst="rect">
            <a:avLst/>
          </a:prstGeom>
          <a:noFill/>
        </p:spPr>
        <p:txBody>
          <a:bodyPr wrap="square" rtlCol="0">
            <a:spAutoFit/>
          </a:bodyPr>
          <a:lstStyle/>
          <a:p>
            <a:r>
              <a:rPr lang="en-CA" sz="2000" dirty="0">
                <a:solidFill>
                  <a:schemeClr val="tx1">
                    <a:lumMod val="65000"/>
                    <a:lumOff val="35000"/>
                  </a:schemeClr>
                </a:solidFill>
              </a:rPr>
              <a:t>1. The class will be divided into two teams, where each student receives one card. </a:t>
            </a:r>
          </a:p>
        </p:txBody>
      </p:sp>
      <p:sp>
        <p:nvSpPr>
          <p:cNvPr id="44" name="TextBox 43"/>
          <p:cNvSpPr txBox="1"/>
          <p:nvPr/>
        </p:nvSpPr>
        <p:spPr>
          <a:xfrm>
            <a:off x="1174931" y="5469843"/>
            <a:ext cx="3379305" cy="400110"/>
          </a:xfrm>
          <a:prstGeom prst="rect">
            <a:avLst/>
          </a:prstGeom>
          <a:noFill/>
        </p:spPr>
        <p:txBody>
          <a:bodyPr wrap="square" rtlCol="0">
            <a:spAutoFit/>
          </a:bodyPr>
          <a:lstStyle/>
          <a:p>
            <a:r>
              <a:rPr lang="en-CA" sz="2000" b="1" dirty="0">
                <a:solidFill>
                  <a:schemeClr val="tx1">
                    <a:lumMod val="65000"/>
                    <a:lumOff val="35000"/>
                  </a:schemeClr>
                </a:solidFill>
              </a:rPr>
              <a:t>How to Play: </a:t>
            </a:r>
          </a:p>
        </p:txBody>
      </p:sp>
      <p:sp>
        <p:nvSpPr>
          <p:cNvPr id="73" name="TextBox 72"/>
          <p:cNvSpPr txBox="1"/>
          <p:nvPr/>
        </p:nvSpPr>
        <p:spPr>
          <a:xfrm>
            <a:off x="1152055" y="3599656"/>
            <a:ext cx="3379305" cy="400110"/>
          </a:xfrm>
          <a:prstGeom prst="rect">
            <a:avLst/>
          </a:prstGeom>
          <a:noFill/>
        </p:spPr>
        <p:txBody>
          <a:bodyPr wrap="square" rtlCol="0">
            <a:spAutoFit/>
          </a:bodyPr>
          <a:lstStyle/>
          <a:p>
            <a:r>
              <a:rPr lang="en-CA" sz="2000" b="1" dirty="0">
                <a:solidFill>
                  <a:schemeClr val="tx1">
                    <a:lumMod val="65000"/>
                    <a:lumOff val="35000"/>
                  </a:schemeClr>
                </a:solidFill>
              </a:rPr>
              <a:t>Set Up: </a:t>
            </a:r>
          </a:p>
        </p:txBody>
      </p:sp>
      <p:grpSp>
        <p:nvGrpSpPr>
          <p:cNvPr id="86" name="Group 85"/>
          <p:cNvGrpSpPr/>
          <p:nvPr/>
        </p:nvGrpSpPr>
        <p:grpSpPr>
          <a:xfrm>
            <a:off x="2351448" y="3686418"/>
            <a:ext cx="8607498" cy="1810902"/>
            <a:chOff x="2540291" y="3342273"/>
            <a:chExt cx="8607498" cy="1810902"/>
          </a:xfrm>
        </p:grpSpPr>
        <p:sp>
          <p:nvSpPr>
            <p:cNvPr id="46" name="Oval 45"/>
            <p:cNvSpPr/>
            <p:nvPr/>
          </p:nvSpPr>
          <p:spPr>
            <a:xfrm>
              <a:off x="2540294" y="3569866"/>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2540293" y="3892887"/>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p:cNvSpPr/>
            <p:nvPr/>
          </p:nvSpPr>
          <p:spPr>
            <a:xfrm>
              <a:off x="2540292" y="4215908"/>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p:cNvSpPr/>
            <p:nvPr/>
          </p:nvSpPr>
          <p:spPr>
            <a:xfrm>
              <a:off x="2540292" y="4525403"/>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p:cNvSpPr/>
            <p:nvPr/>
          </p:nvSpPr>
          <p:spPr>
            <a:xfrm>
              <a:off x="2540291" y="4839788"/>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1" name="Straight Connector 50"/>
            <p:cNvCxnSpPr/>
            <p:nvPr/>
          </p:nvCxnSpPr>
          <p:spPr>
            <a:xfrm>
              <a:off x="5734166" y="3510932"/>
              <a:ext cx="0" cy="1642243"/>
            </a:xfrm>
            <a:prstGeom prst="line">
              <a:avLst/>
            </a:prstGeom>
          </p:spPr>
          <p:style>
            <a:lnRef idx="1">
              <a:schemeClr val="accent1"/>
            </a:lnRef>
            <a:fillRef idx="0">
              <a:schemeClr val="accent1"/>
            </a:fillRef>
            <a:effectRef idx="0">
              <a:schemeClr val="accent1"/>
            </a:effectRef>
            <a:fontRef idx="minor">
              <a:schemeClr val="tx1"/>
            </a:fontRef>
          </p:style>
        </p:cxnSp>
        <p:sp>
          <p:nvSpPr>
            <p:cNvPr id="52" name="Smiley Face 51"/>
            <p:cNvSpPr/>
            <p:nvPr/>
          </p:nvSpPr>
          <p:spPr>
            <a:xfrm rot="5400000">
              <a:off x="5939783" y="3837019"/>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Smiley Face 52"/>
            <p:cNvSpPr/>
            <p:nvPr/>
          </p:nvSpPr>
          <p:spPr>
            <a:xfrm rot="5400000">
              <a:off x="6282402" y="377144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Smiley Face 53"/>
            <p:cNvSpPr/>
            <p:nvPr/>
          </p:nvSpPr>
          <p:spPr>
            <a:xfrm rot="5400000">
              <a:off x="6575208" y="385557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Smiley Face 54"/>
            <p:cNvSpPr/>
            <p:nvPr/>
          </p:nvSpPr>
          <p:spPr>
            <a:xfrm rot="5400000">
              <a:off x="6894073" y="385557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Smiley Face 55"/>
            <p:cNvSpPr/>
            <p:nvPr/>
          </p:nvSpPr>
          <p:spPr>
            <a:xfrm rot="5400000">
              <a:off x="7251159" y="375484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Smiley Face 56"/>
            <p:cNvSpPr/>
            <p:nvPr/>
          </p:nvSpPr>
          <p:spPr>
            <a:xfrm rot="5400000">
              <a:off x="7570024" y="3899164"/>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Smiley Face 57"/>
            <p:cNvSpPr/>
            <p:nvPr/>
          </p:nvSpPr>
          <p:spPr>
            <a:xfrm rot="5400000">
              <a:off x="8296831" y="3837019"/>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Smiley Face 58"/>
            <p:cNvSpPr/>
            <p:nvPr/>
          </p:nvSpPr>
          <p:spPr>
            <a:xfrm rot="5400000">
              <a:off x="7906978" y="377144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Smiley Face 59"/>
            <p:cNvSpPr/>
            <p:nvPr/>
          </p:nvSpPr>
          <p:spPr>
            <a:xfrm rot="5400000">
              <a:off x="8686684" y="3911851"/>
              <a:ext cx="255432" cy="243358"/>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Smiley Face 60"/>
            <p:cNvSpPr/>
            <p:nvPr/>
          </p:nvSpPr>
          <p:spPr>
            <a:xfrm rot="5400000">
              <a:off x="9036454" y="384198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Smiley Face 61"/>
            <p:cNvSpPr/>
            <p:nvPr/>
          </p:nvSpPr>
          <p:spPr>
            <a:xfrm rot="5400000">
              <a:off x="5947208" y="4677414"/>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Smiley Face 62"/>
            <p:cNvSpPr/>
            <p:nvPr/>
          </p:nvSpPr>
          <p:spPr>
            <a:xfrm rot="5400000">
              <a:off x="6289827" y="461184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Smiley Face 63"/>
            <p:cNvSpPr/>
            <p:nvPr/>
          </p:nvSpPr>
          <p:spPr>
            <a:xfrm rot="5400000">
              <a:off x="6582633" y="469597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Smiley Face 64"/>
            <p:cNvSpPr/>
            <p:nvPr/>
          </p:nvSpPr>
          <p:spPr>
            <a:xfrm rot="5400000">
              <a:off x="6901498" y="469597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Smiley Face 65"/>
            <p:cNvSpPr/>
            <p:nvPr/>
          </p:nvSpPr>
          <p:spPr>
            <a:xfrm rot="5400000">
              <a:off x="7258584" y="459523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Smiley Face 66"/>
            <p:cNvSpPr/>
            <p:nvPr/>
          </p:nvSpPr>
          <p:spPr>
            <a:xfrm rot="5400000">
              <a:off x="7577449" y="4739559"/>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Smiley Face 67"/>
            <p:cNvSpPr/>
            <p:nvPr/>
          </p:nvSpPr>
          <p:spPr>
            <a:xfrm rot="5400000">
              <a:off x="8304256" y="4677414"/>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Smiley Face 68"/>
            <p:cNvSpPr/>
            <p:nvPr/>
          </p:nvSpPr>
          <p:spPr>
            <a:xfrm rot="5400000">
              <a:off x="7914403" y="461184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Smiley Face 69"/>
            <p:cNvSpPr/>
            <p:nvPr/>
          </p:nvSpPr>
          <p:spPr>
            <a:xfrm rot="5400000">
              <a:off x="8694109" y="4752246"/>
              <a:ext cx="255432" cy="243358"/>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Smiley Face 70"/>
            <p:cNvSpPr/>
            <p:nvPr/>
          </p:nvSpPr>
          <p:spPr>
            <a:xfrm rot="5400000">
              <a:off x="9043879" y="468238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5" name="Straight Connector 74"/>
            <p:cNvCxnSpPr/>
            <p:nvPr/>
          </p:nvCxnSpPr>
          <p:spPr>
            <a:xfrm flipV="1">
              <a:off x="2820386" y="3514258"/>
              <a:ext cx="247544" cy="107952"/>
            </a:xfrm>
            <a:prstGeom prst="line">
              <a:avLst/>
            </a:prstGeom>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3042486" y="3342273"/>
              <a:ext cx="900487" cy="261610"/>
            </a:xfrm>
            <a:prstGeom prst="rect">
              <a:avLst/>
            </a:prstGeom>
            <a:noFill/>
          </p:spPr>
          <p:txBody>
            <a:bodyPr wrap="square" rtlCol="0">
              <a:spAutoFit/>
            </a:bodyPr>
            <a:lstStyle/>
            <a:p>
              <a:r>
                <a:rPr lang="en-CA" sz="1100" i="1" dirty="0">
                  <a:solidFill>
                    <a:schemeClr val="tx1">
                      <a:lumMod val="65000"/>
                      <a:lumOff val="35000"/>
                    </a:schemeClr>
                  </a:solidFill>
                </a:rPr>
                <a:t>Buckets</a:t>
              </a:r>
            </a:p>
          </p:txBody>
        </p:sp>
        <p:sp>
          <p:nvSpPr>
            <p:cNvPr id="78" name="TextBox 77"/>
            <p:cNvSpPr txBox="1"/>
            <p:nvPr/>
          </p:nvSpPr>
          <p:spPr>
            <a:xfrm>
              <a:off x="9732301" y="3554342"/>
              <a:ext cx="1415488" cy="600164"/>
            </a:xfrm>
            <a:prstGeom prst="rect">
              <a:avLst/>
            </a:prstGeom>
            <a:noFill/>
          </p:spPr>
          <p:txBody>
            <a:bodyPr wrap="square" rtlCol="0">
              <a:spAutoFit/>
            </a:bodyPr>
            <a:lstStyle/>
            <a:p>
              <a:r>
                <a:rPr lang="en-CA" sz="1100" i="1" dirty="0">
                  <a:solidFill>
                    <a:schemeClr val="tx1">
                      <a:lumMod val="65000"/>
                      <a:lumOff val="35000"/>
                    </a:schemeClr>
                  </a:solidFill>
                </a:rPr>
                <a:t>Students lined up, in their teams, each with a card</a:t>
              </a:r>
            </a:p>
          </p:txBody>
        </p:sp>
        <p:cxnSp>
          <p:nvCxnSpPr>
            <p:cNvPr id="79" name="Straight Connector 78"/>
            <p:cNvCxnSpPr/>
            <p:nvPr/>
          </p:nvCxnSpPr>
          <p:spPr>
            <a:xfrm flipV="1">
              <a:off x="9342448" y="3722155"/>
              <a:ext cx="420603" cy="217491"/>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flipV="1">
              <a:off x="5794611" y="3509346"/>
              <a:ext cx="401359" cy="188066"/>
            </a:xfrm>
            <a:prstGeom prst="line">
              <a:avLst/>
            </a:prstGeom>
          </p:spPr>
          <p:style>
            <a:lnRef idx="1">
              <a:schemeClr val="dk1"/>
            </a:lnRef>
            <a:fillRef idx="0">
              <a:schemeClr val="dk1"/>
            </a:fillRef>
            <a:effectRef idx="0">
              <a:schemeClr val="dk1"/>
            </a:effectRef>
            <a:fontRef idx="minor">
              <a:schemeClr val="tx1"/>
            </a:fontRef>
          </p:style>
        </p:cxnSp>
        <p:sp>
          <p:nvSpPr>
            <p:cNvPr id="84" name="TextBox 83"/>
            <p:cNvSpPr txBox="1"/>
            <p:nvPr/>
          </p:nvSpPr>
          <p:spPr>
            <a:xfrm>
              <a:off x="6167998" y="3360600"/>
              <a:ext cx="1415488" cy="261610"/>
            </a:xfrm>
            <a:prstGeom prst="rect">
              <a:avLst/>
            </a:prstGeom>
            <a:noFill/>
          </p:spPr>
          <p:txBody>
            <a:bodyPr wrap="square" rtlCol="0">
              <a:spAutoFit/>
            </a:bodyPr>
            <a:lstStyle/>
            <a:p>
              <a:r>
                <a:rPr lang="en-CA" sz="1100" i="1" dirty="0">
                  <a:solidFill>
                    <a:schemeClr val="tx1">
                      <a:lumMod val="65000"/>
                      <a:lumOff val="35000"/>
                    </a:schemeClr>
                  </a:solidFill>
                </a:rPr>
                <a:t>Start Line</a:t>
              </a:r>
            </a:p>
          </p:txBody>
        </p:sp>
      </p:grpSp>
    </p:spTree>
    <p:extLst>
      <p:ext uri="{BB962C8B-B14F-4D97-AF65-F5344CB8AC3E}">
        <p14:creationId xmlns:p14="http://schemas.microsoft.com/office/powerpoint/2010/main" val="31735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41" grpId="0"/>
      <p:bldP spid="44"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3324411" y="4590604"/>
            <a:ext cx="5378080" cy="1148113"/>
            <a:chOff x="3324411" y="4590604"/>
            <a:chExt cx="5378080" cy="1148113"/>
          </a:xfrm>
        </p:grpSpPr>
        <p:grpSp>
          <p:nvGrpSpPr>
            <p:cNvPr id="3" name="Group 2"/>
            <p:cNvGrpSpPr/>
            <p:nvPr/>
          </p:nvGrpSpPr>
          <p:grpSpPr>
            <a:xfrm>
              <a:off x="6550724" y="4590604"/>
              <a:ext cx="1076330" cy="1133480"/>
              <a:chOff x="6018495" y="4038561"/>
              <a:chExt cx="1076330" cy="113348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8495" y="4038561"/>
                <a:ext cx="1076330" cy="11334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562" y="4445830"/>
                <a:ext cx="538196" cy="472960"/>
              </a:xfrm>
              <a:prstGeom prst="rect">
                <a:avLst/>
              </a:prstGeom>
            </p:spPr>
          </p:pic>
        </p:grpSp>
        <p:grpSp>
          <p:nvGrpSpPr>
            <p:cNvPr id="6" name="Group 5"/>
            <p:cNvGrpSpPr/>
            <p:nvPr/>
          </p:nvGrpSpPr>
          <p:grpSpPr>
            <a:xfrm>
              <a:off x="7626161" y="4605237"/>
              <a:ext cx="1076330" cy="1133480"/>
              <a:chOff x="7196946" y="4038561"/>
              <a:chExt cx="1076330" cy="113348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9719" y="4442346"/>
                <a:ext cx="490785" cy="428010"/>
              </a:xfrm>
              <a:prstGeom prst="rect">
                <a:avLst/>
              </a:prstGeom>
            </p:spPr>
          </p:pic>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96946" y="4038561"/>
                <a:ext cx="1076330" cy="1133480"/>
              </a:xfrm>
              <a:prstGeom prst="rect">
                <a:avLst/>
              </a:prstGeom>
            </p:spPr>
          </p:pic>
        </p:grpSp>
        <p:grpSp>
          <p:nvGrpSpPr>
            <p:cNvPr id="9" name="Group 8"/>
            <p:cNvGrpSpPr/>
            <p:nvPr/>
          </p:nvGrpSpPr>
          <p:grpSpPr>
            <a:xfrm>
              <a:off x="3324411" y="4590604"/>
              <a:ext cx="1076330" cy="1133480"/>
              <a:chOff x="2755258" y="4031192"/>
              <a:chExt cx="1076330" cy="113348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57" y="4440496"/>
                <a:ext cx="533731" cy="462567"/>
              </a:xfrm>
              <a:prstGeom prst="rect">
                <a:avLst/>
              </a:prstGeom>
            </p:spPr>
          </p:pic>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5258" y="4031192"/>
                <a:ext cx="1076330" cy="1133480"/>
              </a:xfrm>
              <a:prstGeom prst="rect">
                <a:avLst/>
              </a:prstGeom>
            </p:spPr>
          </p:pic>
        </p:grpSp>
        <p:grpSp>
          <p:nvGrpSpPr>
            <p:cNvPr id="12" name="Group 11"/>
            <p:cNvGrpSpPr/>
            <p:nvPr/>
          </p:nvGrpSpPr>
          <p:grpSpPr>
            <a:xfrm>
              <a:off x="4397615" y="4605237"/>
              <a:ext cx="1076330" cy="1133480"/>
              <a:chOff x="3882648" y="4038561"/>
              <a:chExt cx="1076330" cy="1133480"/>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4934" y="4455189"/>
                <a:ext cx="507002" cy="448548"/>
              </a:xfrm>
              <a:prstGeom prst="rect">
                <a:avLst/>
              </a:prstGeom>
            </p:spPr>
          </p:pic>
          <p:pic>
            <p:nvPicPr>
              <p:cNvPr id="14" name="Picture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2648" y="4038561"/>
                <a:ext cx="1076330" cy="1133480"/>
              </a:xfrm>
              <a:prstGeom prst="rect">
                <a:avLst/>
              </a:prstGeom>
            </p:spPr>
          </p:pic>
        </p:grpSp>
        <p:grpSp>
          <p:nvGrpSpPr>
            <p:cNvPr id="15" name="Group 14"/>
            <p:cNvGrpSpPr/>
            <p:nvPr/>
          </p:nvGrpSpPr>
          <p:grpSpPr>
            <a:xfrm>
              <a:off x="5475286" y="4598258"/>
              <a:ext cx="1076330" cy="1133480"/>
              <a:chOff x="4914222" y="4031192"/>
              <a:chExt cx="1076330" cy="1133480"/>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3939" y="4453265"/>
                <a:ext cx="516895" cy="450472"/>
              </a:xfrm>
              <a:prstGeom prst="rect">
                <a:avLst/>
              </a:prstGeom>
            </p:spPr>
          </p:pic>
          <p:pic>
            <p:nvPicPr>
              <p:cNvPr id="17" name="Picture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14222" y="4031192"/>
                <a:ext cx="1076330" cy="1133480"/>
              </a:xfrm>
              <a:prstGeom prst="rect">
                <a:avLst/>
              </a:prstGeom>
            </p:spPr>
          </p:pic>
        </p:grpSp>
      </p:grpSp>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1148" r="-1"/>
          <a:stretch/>
        </p:blipFill>
        <p:spPr>
          <a:xfrm rot="4211128">
            <a:off x="9093804" y="4719707"/>
            <a:ext cx="1492624" cy="1001936"/>
          </a:xfrm>
          <a:prstGeom prst="rect">
            <a:avLst/>
          </a:prstGeom>
          <a:ln w="3175">
            <a:solidFill>
              <a:schemeClr val="tx1"/>
            </a:solidFill>
          </a:ln>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148" r="-1"/>
          <a:stretch/>
        </p:blipFill>
        <p:spPr>
          <a:xfrm rot="3615273">
            <a:off x="5766408" y="4242029"/>
            <a:ext cx="611480" cy="410461"/>
          </a:xfrm>
          <a:prstGeom prst="rect">
            <a:avLst/>
          </a:prstGeom>
          <a:ln w="3175">
            <a:solidFill>
              <a:schemeClr val="tx1"/>
            </a:solidFill>
          </a:ln>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936453">
            <a:off x="1369949" y="4658092"/>
            <a:ext cx="1697186" cy="1135096"/>
          </a:xfrm>
          <a:prstGeom prst="rect">
            <a:avLst/>
          </a:prstGeom>
          <a:ln w="3175">
            <a:solidFill>
              <a:schemeClr val="tx1"/>
            </a:solidFill>
          </a:ln>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6518123">
            <a:off x="4921047" y="4088210"/>
            <a:ext cx="630795" cy="421882"/>
          </a:xfrm>
          <a:prstGeom prst="rect">
            <a:avLst/>
          </a:prstGeom>
          <a:ln w="3175">
            <a:solidFill>
              <a:schemeClr val="tx1"/>
            </a:solidFill>
          </a:ln>
        </p:spPr>
      </p:pic>
      <p:sp>
        <p:nvSpPr>
          <p:cNvPr id="23" name="TextBox 22"/>
          <p:cNvSpPr txBox="1"/>
          <p:nvPr/>
        </p:nvSpPr>
        <p:spPr>
          <a:xfrm>
            <a:off x="1060751" y="1950399"/>
            <a:ext cx="9706555" cy="1015663"/>
          </a:xfrm>
          <a:prstGeom prst="rect">
            <a:avLst/>
          </a:prstGeom>
          <a:noFill/>
        </p:spPr>
        <p:txBody>
          <a:bodyPr wrap="square" rtlCol="0">
            <a:spAutoFit/>
          </a:bodyPr>
          <a:lstStyle/>
          <a:p>
            <a:r>
              <a:rPr lang="en-CA" sz="2000" dirty="0">
                <a:solidFill>
                  <a:schemeClr val="tx1">
                    <a:lumMod val="65000"/>
                    <a:lumOff val="35000"/>
                  </a:schemeClr>
                </a:solidFill>
              </a:rPr>
              <a:t>3. The two teams will line up behind the start line. When the teacher says </a:t>
            </a:r>
            <a:br>
              <a:rPr lang="en-CA" sz="2000" dirty="0">
                <a:solidFill>
                  <a:schemeClr val="tx1">
                    <a:lumMod val="65000"/>
                    <a:lumOff val="35000"/>
                  </a:schemeClr>
                </a:solidFill>
              </a:rPr>
            </a:br>
            <a:r>
              <a:rPr lang="en-CA" sz="2000" dirty="0">
                <a:solidFill>
                  <a:schemeClr val="tx1">
                    <a:lumMod val="65000"/>
                    <a:lumOff val="35000"/>
                  </a:schemeClr>
                </a:solidFill>
              </a:rPr>
              <a:t>    ‘Go!’ the </a:t>
            </a:r>
            <a:r>
              <a:rPr lang="en-CA" sz="2000" b="1" dirty="0">
                <a:solidFill>
                  <a:schemeClr val="tx1">
                    <a:lumMod val="65000"/>
                    <a:lumOff val="35000"/>
                  </a:schemeClr>
                </a:solidFill>
              </a:rPr>
              <a:t>first student in line from each team will run to the buckets </a:t>
            </a:r>
            <a:r>
              <a:rPr lang="en-CA" sz="2000" dirty="0">
                <a:solidFill>
                  <a:schemeClr val="tx1">
                    <a:lumMod val="65000"/>
                    <a:lumOff val="35000"/>
                  </a:schemeClr>
                </a:solidFill>
              </a:rPr>
              <a:t>and put their card </a:t>
            </a:r>
            <a:br>
              <a:rPr lang="en-CA" sz="2000" dirty="0">
                <a:solidFill>
                  <a:schemeClr val="tx1">
                    <a:lumMod val="65000"/>
                    <a:lumOff val="35000"/>
                  </a:schemeClr>
                </a:solidFill>
              </a:rPr>
            </a:br>
            <a:r>
              <a:rPr lang="en-CA" sz="2000" dirty="0">
                <a:solidFill>
                  <a:schemeClr val="tx1">
                    <a:lumMod val="65000"/>
                    <a:lumOff val="35000"/>
                  </a:schemeClr>
                </a:solidFill>
              </a:rPr>
              <a:t>     into the bucket they think best describes their animal. </a:t>
            </a:r>
          </a:p>
        </p:txBody>
      </p:sp>
      <p:sp>
        <p:nvSpPr>
          <p:cNvPr id="74" name="TextBox 73"/>
          <p:cNvSpPr txBox="1"/>
          <p:nvPr/>
        </p:nvSpPr>
        <p:spPr>
          <a:xfrm>
            <a:off x="1060752" y="565103"/>
            <a:ext cx="9706555" cy="1323439"/>
          </a:xfrm>
          <a:prstGeom prst="rect">
            <a:avLst/>
          </a:prstGeom>
          <a:noFill/>
        </p:spPr>
        <p:txBody>
          <a:bodyPr wrap="square" rtlCol="0">
            <a:spAutoFit/>
          </a:bodyPr>
          <a:lstStyle/>
          <a:p>
            <a:r>
              <a:rPr lang="en-CA" sz="2000" dirty="0">
                <a:solidFill>
                  <a:schemeClr val="tx1">
                    <a:lumMod val="65000"/>
                    <a:lumOff val="35000"/>
                  </a:schemeClr>
                </a:solidFill>
              </a:rPr>
              <a:t>2. The two teams will have a </a:t>
            </a:r>
            <a:r>
              <a:rPr lang="en-CA" sz="2000" b="1" dirty="0">
                <a:solidFill>
                  <a:schemeClr val="tx1">
                    <a:lumMod val="65000"/>
                    <a:lumOff val="35000"/>
                  </a:schemeClr>
                </a:solidFill>
              </a:rPr>
              <a:t>moment to look at their cards and discuss </a:t>
            </a:r>
            <a:r>
              <a:rPr lang="en-CA" sz="2000" dirty="0">
                <a:solidFill>
                  <a:schemeClr val="tx1">
                    <a:lumMod val="65000"/>
                    <a:lumOff val="35000"/>
                  </a:schemeClr>
                </a:solidFill>
              </a:rPr>
              <a:t>which card belongs </a:t>
            </a:r>
            <a:br>
              <a:rPr lang="en-CA" sz="2000" dirty="0">
                <a:solidFill>
                  <a:schemeClr val="tx1">
                    <a:lumMod val="65000"/>
                    <a:lumOff val="35000"/>
                  </a:schemeClr>
                </a:solidFill>
              </a:rPr>
            </a:br>
            <a:r>
              <a:rPr lang="en-CA" sz="2000" dirty="0">
                <a:solidFill>
                  <a:schemeClr val="tx1">
                    <a:lumMod val="65000"/>
                    <a:lumOff val="35000"/>
                  </a:schemeClr>
                </a:solidFill>
              </a:rPr>
              <a:t>     in which bucket. The buckets will be labelled with pictures of specific adaptations </a:t>
            </a:r>
            <a:br>
              <a:rPr lang="en-CA" sz="2000" dirty="0">
                <a:solidFill>
                  <a:schemeClr val="tx1">
                    <a:lumMod val="65000"/>
                    <a:lumOff val="35000"/>
                  </a:schemeClr>
                </a:solidFill>
              </a:rPr>
            </a:br>
            <a:r>
              <a:rPr lang="en-CA" sz="2000" dirty="0">
                <a:solidFill>
                  <a:schemeClr val="tx1">
                    <a:lumMod val="65000"/>
                    <a:lumOff val="35000"/>
                  </a:schemeClr>
                </a:solidFill>
              </a:rPr>
              <a:t>     belonging to a specific animal class. Students will have to decide which bucket represents </a:t>
            </a:r>
            <a:br>
              <a:rPr lang="en-CA" sz="2000" dirty="0">
                <a:solidFill>
                  <a:schemeClr val="tx1">
                    <a:lumMod val="65000"/>
                    <a:lumOff val="35000"/>
                  </a:schemeClr>
                </a:solidFill>
              </a:rPr>
            </a:br>
            <a:r>
              <a:rPr lang="en-CA" sz="2000" dirty="0">
                <a:solidFill>
                  <a:schemeClr val="tx1">
                    <a:lumMod val="65000"/>
                    <a:lumOff val="35000"/>
                  </a:schemeClr>
                </a:solidFill>
              </a:rPr>
              <a:t>     which animal class.</a:t>
            </a:r>
            <a:endParaRPr lang="en-CA" sz="2000" i="1" dirty="0">
              <a:solidFill>
                <a:schemeClr val="tx1">
                  <a:lumMod val="65000"/>
                  <a:lumOff val="35000"/>
                </a:schemeClr>
              </a:solidFill>
            </a:endParaRPr>
          </a:p>
        </p:txBody>
      </p:sp>
      <p:sp>
        <p:nvSpPr>
          <p:cNvPr id="75" name="TextBox 74"/>
          <p:cNvSpPr txBox="1"/>
          <p:nvPr/>
        </p:nvSpPr>
        <p:spPr>
          <a:xfrm>
            <a:off x="1060751" y="3060899"/>
            <a:ext cx="9706555" cy="1015663"/>
          </a:xfrm>
          <a:prstGeom prst="rect">
            <a:avLst/>
          </a:prstGeom>
          <a:noFill/>
        </p:spPr>
        <p:txBody>
          <a:bodyPr wrap="square" rtlCol="0">
            <a:spAutoFit/>
          </a:bodyPr>
          <a:lstStyle/>
          <a:p>
            <a:r>
              <a:rPr lang="en-CA" sz="2000" dirty="0">
                <a:solidFill>
                  <a:schemeClr val="tx1">
                    <a:lumMod val="65000"/>
                    <a:lumOff val="35000"/>
                  </a:schemeClr>
                </a:solidFill>
              </a:rPr>
              <a:t>4. When the students run back, they tag the next person in line from their team who then </a:t>
            </a:r>
            <a:br>
              <a:rPr lang="en-CA" sz="2000" dirty="0">
                <a:solidFill>
                  <a:schemeClr val="tx1">
                    <a:lumMod val="65000"/>
                    <a:lumOff val="35000"/>
                  </a:schemeClr>
                </a:solidFill>
              </a:rPr>
            </a:br>
            <a:r>
              <a:rPr lang="en-CA" sz="2000" dirty="0">
                <a:solidFill>
                  <a:schemeClr val="tx1">
                    <a:lumMod val="65000"/>
                    <a:lumOff val="35000"/>
                  </a:schemeClr>
                </a:solidFill>
              </a:rPr>
              <a:t>     runs to the buckets. </a:t>
            </a:r>
            <a:r>
              <a:rPr lang="en-CA" sz="2000" b="1" dirty="0">
                <a:solidFill>
                  <a:schemeClr val="tx1">
                    <a:lumMod val="65000"/>
                    <a:lumOff val="35000"/>
                  </a:schemeClr>
                </a:solidFill>
              </a:rPr>
              <a:t>Once all students have put their cards in the buckets the game is </a:t>
            </a:r>
            <a:br>
              <a:rPr lang="en-CA" sz="2000" b="1" dirty="0">
                <a:solidFill>
                  <a:schemeClr val="tx1">
                    <a:lumMod val="65000"/>
                    <a:lumOff val="35000"/>
                  </a:schemeClr>
                </a:solidFill>
              </a:rPr>
            </a:br>
            <a:r>
              <a:rPr lang="en-CA" sz="2000" b="1" dirty="0">
                <a:solidFill>
                  <a:schemeClr val="tx1">
                    <a:lumMod val="65000"/>
                    <a:lumOff val="35000"/>
                  </a:schemeClr>
                </a:solidFill>
              </a:rPr>
              <a:t>     finished.</a:t>
            </a:r>
          </a:p>
        </p:txBody>
      </p:sp>
    </p:spTree>
    <p:extLst>
      <p:ext uri="{BB962C8B-B14F-4D97-AF65-F5344CB8AC3E}">
        <p14:creationId xmlns:p14="http://schemas.microsoft.com/office/powerpoint/2010/main" val="15938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58050" y="2622129"/>
            <a:ext cx="6644367"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11000" b="1" dirty="0">
                <a:solidFill>
                  <a:schemeClr val="tx2"/>
                </a:solidFill>
                <a:latin typeface="Aleo" panose="020F0502020204030203" pitchFamily="34" charset="0"/>
              </a:rPr>
              <a:t>Let’s Play!</a:t>
            </a:r>
            <a:endParaRPr lang="en-CA" sz="11000" dirty="0">
              <a:solidFill>
                <a:schemeClr val="tx2"/>
              </a:solidFill>
              <a:latin typeface="Aleo" panose="020F0502020204030203" pitchFamily="34" charset="0"/>
            </a:endParaRPr>
          </a:p>
        </p:txBody>
      </p:sp>
    </p:spTree>
    <p:extLst>
      <p:ext uri="{BB962C8B-B14F-4D97-AF65-F5344CB8AC3E}">
        <p14:creationId xmlns:p14="http://schemas.microsoft.com/office/powerpoint/2010/main" val="146904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Vertebrate Race Discussion</a:t>
            </a:r>
            <a:endParaRPr lang="en-CA" sz="5400" dirty="0">
              <a:solidFill>
                <a:schemeClr val="tx2"/>
              </a:solidFill>
              <a:latin typeface="Aleo" panose="020F0502020204030203" pitchFamily="34" charset="0"/>
            </a:endParaRPr>
          </a:p>
        </p:txBody>
      </p:sp>
      <p:sp>
        <p:nvSpPr>
          <p:cNvPr id="6" name="TextBox 5"/>
          <p:cNvSpPr txBox="1"/>
          <p:nvPr/>
        </p:nvSpPr>
        <p:spPr>
          <a:xfrm>
            <a:off x="1157322" y="2516607"/>
            <a:ext cx="9706555" cy="707886"/>
          </a:xfrm>
          <a:prstGeom prst="rect">
            <a:avLst/>
          </a:prstGeom>
          <a:noFill/>
        </p:spPr>
        <p:txBody>
          <a:bodyPr wrap="square" rtlCol="0">
            <a:spAutoFit/>
          </a:bodyPr>
          <a:lstStyle/>
          <a:p>
            <a:r>
              <a:rPr lang="en-CA" sz="2000" dirty="0">
                <a:solidFill>
                  <a:schemeClr val="tx1">
                    <a:lumMod val="65000"/>
                    <a:lumOff val="35000"/>
                  </a:schemeClr>
                </a:solidFill>
              </a:rPr>
              <a:t>Referencing the cards in each bucket, </a:t>
            </a:r>
            <a:r>
              <a:rPr lang="en-CA" sz="2000" b="1" dirty="0">
                <a:solidFill>
                  <a:schemeClr val="tx1">
                    <a:lumMod val="65000"/>
                    <a:lumOff val="35000"/>
                  </a:schemeClr>
                </a:solidFill>
              </a:rPr>
              <a:t>compare and contrast </a:t>
            </a:r>
            <a:r>
              <a:rPr lang="en-CA" sz="2000" dirty="0">
                <a:solidFill>
                  <a:schemeClr val="tx1">
                    <a:lumMod val="65000"/>
                    <a:lumOff val="35000"/>
                  </a:schemeClr>
                </a:solidFill>
              </a:rPr>
              <a:t>the adaptations of the animals in each taxonomic class.  </a:t>
            </a:r>
          </a:p>
        </p:txBody>
      </p:sp>
      <p:sp>
        <p:nvSpPr>
          <p:cNvPr id="7" name="TextBox 6"/>
          <p:cNvSpPr txBox="1"/>
          <p:nvPr/>
        </p:nvSpPr>
        <p:spPr>
          <a:xfrm>
            <a:off x="1510221" y="3403165"/>
            <a:ext cx="9353656" cy="707886"/>
          </a:xfrm>
          <a:prstGeom prst="rect">
            <a:avLst/>
          </a:prstGeom>
          <a:noFill/>
        </p:spPr>
        <p:txBody>
          <a:bodyPr wrap="square" rtlCol="0">
            <a:spAutoFit/>
          </a:bodyPr>
          <a:lstStyle/>
          <a:p>
            <a:r>
              <a:rPr lang="en-CA" sz="2000" dirty="0">
                <a:solidFill>
                  <a:schemeClr val="tx1">
                    <a:lumMod val="65000"/>
                    <a:lumOff val="35000"/>
                  </a:schemeClr>
                </a:solidFill>
              </a:rPr>
              <a:t>1. What are some </a:t>
            </a:r>
            <a:r>
              <a:rPr lang="en-CA" sz="2000" b="1" dirty="0">
                <a:solidFill>
                  <a:schemeClr val="tx1">
                    <a:lumMod val="65000"/>
                    <a:lumOff val="35000"/>
                  </a:schemeClr>
                </a:solidFill>
              </a:rPr>
              <a:t>structural adaptations </a:t>
            </a:r>
            <a:r>
              <a:rPr lang="en-CA" sz="2000" dirty="0">
                <a:solidFill>
                  <a:schemeClr val="tx1">
                    <a:lumMod val="65000"/>
                    <a:lumOff val="35000"/>
                  </a:schemeClr>
                </a:solidFill>
              </a:rPr>
              <a:t>of animals in each class? Are these adaptations </a:t>
            </a:r>
            <a:br>
              <a:rPr lang="en-CA" sz="2000" dirty="0">
                <a:solidFill>
                  <a:schemeClr val="tx1">
                    <a:lumMod val="65000"/>
                    <a:lumOff val="35000"/>
                  </a:schemeClr>
                </a:solidFill>
              </a:rPr>
            </a:br>
            <a:r>
              <a:rPr lang="en-CA" sz="2000" dirty="0">
                <a:solidFill>
                  <a:schemeClr val="tx1">
                    <a:lumMod val="65000"/>
                    <a:lumOff val="35000"/>
                  </a:schemeClr>
                </a:solidFill>
              </a:rPr>
              <a:t>    similar or different compared to other animals in that taxonomic class? </a:t>
            </a:r>
          </a:p>
        </p:txBody>
      </p:sp>
      <p:sp>
        <p:nvSpPr>
          <p:cNvPr id="8" name="TextBox 7"/>
          <p:cNvSpPr txBox="1"/>
          <p:nvPr/>
        </p:nvSpPr>
        <p:spPr>
          <a:xfrm>
            <a:off x="1510221" y="4368304"/>
            <a:ext cx="9353655" cy="707886"/>
          </a:xfrm>
          <a:prstGeom prst="rect">
            <a:avLst/>
          </a:prstGeom>
          <a:noFill/>
        </p:spPr>
        <p:txBody>
          <a:bodyPr wrap="square" rtlCol="0">
            <a:spAutoFit/>
          </a:bodyPr>
          <a:lstStyle/>
          <a:p>
            <a:r>
              <a:rPr lang="en-CA" sz="2000" dirty="0">
                <a:solidFill>
                  <a:schemeClr val="tx1">
                    <a:lumMod val="65000"/>
                    <a:lumOff val="35000"/>
                  </a:schemeClr>
                </a:solidFill>
              </a:rPr>
              <a:t>2. What are some </a:t>
            </a:r>
            <a:r>
              <a:rPr lang="en-CA" sz="2000" b="1" dirty="0">
                <a:solidFill>
                  <a:schemeClr val="tx1">
                    <a:lumMod val="65000"/>
                    <a:lumOff val="35000"/>
                  </a:schemeClr>
                </a:solidFill>
              </a:rPr>
              <a:t>behavioural adaptations </a:t>
            </a:r>
            <a:r>
              <a:rPr lang="en-CA" sz="2000" dirty="0">
                <a:solidFill>
                  <a:schemeClr val="tx1">
                    <a:lumMod val="65000"/>
                    <a:lumOff val="35000"/>
                  </a:schemeClr>
                </a:solidFill>
              </a:rPr>
              <a:t>of animals in each class? Are these </a:t>
            </a:r>
            <a:br>
              <a:rPr lang="en-CA" sz="2000" dirty="0">
                <a:solidFill>
                  <a:schemeClr val="tx1">
                    <a:lumMod val="65000"/>
                    <a:lumOff val="35000"/>
                  </a:schemeClr>
                </a:solidFill>
              </a:rPr>
            </a:br>
            <a:r>
              <a:rPr lang="en-CA" sz="2000" dirty="0">
                <a:solidFill>
                  <a:schemeClr val="tx1">
                    <a:lumMod val="65000"/>
                    <a:lumOff val="35000"/>
                  </a:schemeClr>
                </a:solidFill>
              </a:rPr>
              <a:t>    adaptations similar or different compared to other animals in that taxonomic class? </a:t>
            </a:r>
          </a:p>
        </p:txBody>
      </p:sp>
      <p:sp>
        <p:nvSpPr>
          <p:cNvPr id="9" name="TextBox 8"/>
          <p:cNvSpPr txBox="1"/>
          <p:nvPr/>
        </p:nvSpPr>
        <p:spPr>
          <a:xfrm>
            <a:off x="1509695" y="5333443"/>
            <a:ext cx="9353655" cy="400110"/>
          </a:xfrm>
          <a:prstGeom prst="rect">
            <a:avLst/>
          </a:prstGeom>
          <a:noFill/>
        </p:spPr>
        <p:txBody>
          <a:bodyPr wrap="square" rtlCol="0">
            <a:spAutoFit/>
          </a:bodyPr>
          <a:lstStyle/>
          <a:p>
            <a:r>
              <a:rPr lang="en-CA" sz="2000" dirty="0">
                <a:solidFill>
                  <a:schemeClr val="tx1">
                    <a:lumMod val="65000"/>
                    <a:lumOff val="35000"/>
                  </a:schemeClr>
                </a:solidFill>
              </a:rPr>
              <a:t>3. How do these adaptations help each animal live in their habitat(s)?</a:t>
            </a:r>
          </a:p>
        </p:txBody>
      </p:sp>
      <p:sp>
        <p:nvSpPr>
          <p:cNvPr id="10" name="TextBox 9"/>
          <p:cNvSpPr txBox="1"/>
          <p:nvPr/>
        </p:nvSpPr>
        <p:spPr>
          <a:xfrm>
            <a:off x="1157323" y="1937825"/>
            <a:ext cx="10193164" cy="400110"/>
          </a:xfrm>
          <a:prstGeom prst="rect">
            <a:avLst/>
          </a:prstGeom>
          <a:noFill/>
        </p:spPr>
        <p:txBody>
          <a:bodyPr wrap="square" rtlCol="0">
            <a:spAutoFit/>
          </a:bodyPr>
          <a:lstStyle/>
          <a:p>
            <a:r>
              <a:rPr lang="en-CA" sz="2000" dirty="0">
                <a:solidFill>
                  <a:schemeClr val="tx1">
                    <a:lumMod val="65000"/>
                    <a:lumOff val="35000"/>
                  </a:schemeClr>
                </a:solidFill>
              </a:rPr>
              <a:t>Go through each bucket and make any corrections needed, putting cards in their correct class.</a:t>
            </a:r>
          </a:p>
        </p:txBody>
      </p:sp>
    </p:spTree>
    <p:extLst>
      <p:ext uri="{BB962C8B-B14F-4D97-AF65-F5344CB8AC3E}">
        <p14:creationId xmlns:p14="http://schemas.microsoft.com/office/powerpoint/2010/main" val="23851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74" y="5185410"/>
            <a:ext cx="2809483" cy="80772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399" y="5325271"/>
            <a:ext cx="2769983" cy="528003"/>
          </a:xfrm>
          <a:prstGeom prst="rect">
            <a:avLst/>
          </a:prstGeom>
        </p:spPr>
      </p:pic>
      <p:sp>
        <p:nvSpPr>
          <p:cNvPr id="5" name="TextBox 4"/>
          <p:cNvSpPr txBox="1"/>
          <p:nvPr/>
        </p:nvSpPr>
        <p:spPr>
          <a:xfrm>
            <a:off x="3768006" y="936198"/>
            <a:ext cx="4571999" cy="923330"/>
          </a:xfrm>
          <a:prstGeom prst="rect">
            <a:avLst/>
          </a:prstGeom>
          <a:noFill/>
        </p:spPr>
        <p:txBody>
          <a:bodyPr wrap="square" rtlCol="0">
            <a:spAutoFit/>
          </a:bodyPr>
          <a:lstStyle/>
          <a:p>
            <a:pPr algn="ctr"/>
            <a:r>
              <a:rPr lang="en-CA" sz="5400" b="1" i="1" dirty="0">
                <a:solidFill>
                  <a:schemeClr val="tx2"/>
                </a:solidFill>
                <a:latin typeface="Aleo" panose="020F0502020204030203" pitchFamily="34" charset="0"/>
              </a:rPr>
              <a:t>Thank You!</a:t>
            </a:r>
          </a:p>
        </p:txBody>
      </p:sp>
      <p:pic>
        <p:nvPicPr>
          <p:cNvPr id="6" name="Picture 5" descr="A logo of a bird&#10;&#10;Description automatically generated">
            <a:extLst>
              <a:ext uri="{FF2B5EF4-FFF2-40B4-BE49-F238E27FC236}">
                <a16:creationId xmlns:a16="http://schemas.microsoft.com/office/drawing/2014/main" id="{07569B52-6605-B958-283C-2F9BCB026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856" y="2147461"/>
            <a:ext cx="4756298" cy="3012992"/>
          </a:xfrm>
          <a:prstGeom prst="rect">
            <a:avLst/>
          </a:prstGeom>
        </p:spPr>
      </p:pic>
    </p:spTree>
    <p:extLst>
      <p:ext uri="{BB962C8B-B14F-4D97-AF65-F5344CB8AC3E}">
        <p14:creationId xmlns:p14="http://schemas.microsoft.com/office/powerpoint/2010/main" val="289777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rgbClr val="632E62"/>
                </a:solidFill>
                <a:latin typeface="Aleo" panose="020F0502020204030203" pitchFamily="34" charset="0"/>
              </a:rPr>
              <a:t>What are vertebrates?</a:t>
            </a:r>
          </a:p>
        </p:txBody>
      </p:sp>
      <p:sp>
        <p:nvSpPr>
          <p:cNvPr id="4" name="TextBox 3"/>
          <p:cNvSpPr txBox="1"/>
          <p:nvPr/>
        </p:nvSpPr>
        <p:spPr>
          <a:xfrm>
            <a:off x="2504661" y="4765108"/>
            <a:ext cx="3103856" cy="1015663"/>
          </a:xfrm>
          <a:prstGeom prst="rect">
            <a:avLst/>
          </a:prstGeom>
          <a:noFill/>
        </p:spPr>
        <p:txBody>
          <a:bodyPr wrap="square" rtlCol="0">
            <a:spAutoFit/>
          </a:bodyPr>
          <a:lstStyle/>
          <a:p>
            <a:r>
              <a:rPr lang="en-CA" sz="2000" dirty="0">
                <a:solidFill>
                  <a:schemeClr val="tx1">
                    <a:lumMod val="85000"/>
                    <a:lumOff val="15000"/>
                  </a:schemeClr>
                </a:solidFill>
              </a:rPr>
              <a:t>is</a:t>
            </a:r>
            <a:r>
              <a:rPr lang="en-CA" sz="2000" b="1" dirty="0">
                <a:solidFill>
                  <a:schemeClr val="tx1">
                    <a:lumMod val="85000"/>
                    <a:lumOff val="15000"/>
                  </a:schemeClr>
                </a:solidFill>
              </a:rPr>
              <a:t> </a:t>
            </a:r>
            <a:r>
              <a:rPr lang="en-CA" sz="2000" dirty="0">
                <a:solidFill>
                  <a:schemeClr val="tx1">
                    <a:lumMod val="85000"/>
                    <a:lumOff val="15000"/>
                  </a:schemeClr>
                </a:solidFill>
              </a:rPr>
              <a:t>a living thing with a spine, used to support the body.</a:t>
            </a:r>
          </a:p>
          <a:p>
            <a:endParaRPr lang="en-CA" sz="2000" dirty="0"/>
          </a:p>
        </p:txBody>
      </p:sp>
      <p:sp>
        <p:nvSpPr>
          <p:cNvPr id="5" name="TextBox 4"/>
          <p:cNvSpPr txBox="1"/>
          <p:nvPr/>
        </p:nvSpPr>
        <p:spPr>
          <a:xfrm>
            <a:off x="1097280" y="4765109"/>
            <a:ext cx="2109746" cy="707886"/>
          </a:xfrm>
          <a:prstGeom prst="rect">
            <a:avLst/>
          </a:prstGeom>
          <a:noFill/>
        </p:spPr>
        <p:txBody>
          <a:bodyPr wrap="square" rtlCol="0">
            <a:spAutoFit/>
          </a:bodyPr>
          <a:lstStyle/>
          <a:p>
            <a:r>
              <a:rPr lang="en-CA" sz="2000" b="1" dirty="0">
                <a:solidFill>
                  <a:schemeClr val="tx2"/>
                </a:solidFill>
              </a:rPr>
              <a:t>A vertebrate</a:t>
            </a:r>
          </a:p>
          <a:p>
            <a:endParaRPr lang="en-CA" sz="2000" dirty="0"/>
          </a:p>
        </p:txBody>
      </p:sp>
      <p:sp>
        <p:nvSpPr>
          <p:cNvPr id="6" name="TextBox 5"/>
          <p:cNvSpPr txBox="1"/>
          <p:nvPr/>
        </p:nvSpPr>
        <p:spPr>
          <a:xfrm>
            <a:off x="6201939" y="4752399"/>
            <a:ext cx="2109746" cy="707886"/>
          </a:xfrm>
          <a:prstGeom prst="rect">
            <a:avLst/>
          </a:prstGeom>
          <a:noFill/>
        </p:spPr>
        <p:txBody>
          <a:bodyPr wrap="square" rtlCol="0">
            <a:spAutoFit/>
          </a:bodyPr>
          <a:lstStyle/>
          <a:p>
            <a:r>
              <a:rPr lang="en-CA" sz="2000" b="1" dirty="0">
                <a:solidFill>
                  <a:srgbClr val="632E62"/>
                </a:solidFill>
              </a:rPr>
              <a:t>An invertebrate</a:t>
            </a:r>
          </a:p>
          <a:p>
            <a:endParaRPr lang="en-CA" sz="2000" dirty="0"/>
          </a:p>
        </p:txBody>
      </p:sp>
      <p:sp>
        <p:nvSpPr>
          <p:cNvPr id="7" name="TextBox 6"/>
          <p:cNvSpPr txBox="1"/>
          <p:nvPr/>
        </p:nvSpPr>
        <p:spPr>
          <a:xfrm>
            <a:off x="7904670" y="4765108"/>
            <a:ext cx="3627795" cy="1015663"/>
          </a:xfrm>
          <a:prstGeom prst="rect">
            <a:avLst/>
          </a:prstGeom>
          <a:noFill/>
        </p:spPr>
        <p:txBody>
          <a:bodyPr wrap="square" rtlCol="0">
            <a:spAutoFit/>
          </a:bodyPr>
          <a:lstStyle/>
          <a:p>
            <a:r>
              <a:rPr lang="en-CA" sz="2000" dirty="0">
                <a:solidFill>
                  <a:schemeClr val="tx1">
                    <a:lumMod val="85000"/>
                    <a:lumOff val="15000"/>
                  </a:schemeClr>
                </a:solidFill>
              </a:rPr>
              <a:t>is a living thing which does not have a spine. </a:t>
            </a:r>
            <a:br>
              <a:rPr lang="en-CA" sz="2000" dirty="0">
                <a:solidFill>
                  <a:srgbClr val="D66F08"/>
                </a:solidFill>
              </a:rPr>
            </a:br>
            <a:endParaRPr lang="en-CA" sz="2000" dirty="0"/>
          </a:p>
        </p:txBody>
      </p:sp>
      <p:sp>
        <p:nvSpPr>
          <p:cNvPr id="8" name="TextBox 7"/>
          <p:cNvSpPr txBox="1"/>
          <p:nvPr/>
        </p:nvSpPr>
        <p:spPr>
          <a:xfrm>
            <a:off x="6623762" y="5978499"/>
            <a:ext cx="5360343" cy="338554"/>
          </a:xfrm>
          <a:prstGeom prst="rect">
            <a:avLst/>
          </a:prstGeom>
          <a:noFill/>
        </p:spPr>
        <p:txBody>
          <a:bodyPr wrap="square" rtlCol="0">
            <a:spAutoFit/>
          </a:bodyPr>
          <a:lstStyle/>
          <a:p>
            <a:r>
              <a:rPr lang="en-CA" sz="800" i="1" dirty="0">
                <a:solidFill>
                  <a:srgbClr val="BCBCBC"/>
                </a:solidFill>
              </a:rPr>
              <a:t>Goose from audobon.org. Muskrat from naturalunseenhazards.wordpress.com. Boreal Chorus Frog from torontozoo.com. Mussel, Dragonfly Nymph, crayfish and Pond Snail developed by Oak Hammock Marsh Interpretive Centre.</a:t>
            </a:r>
          </a:p>
        </p:txBody>
      </p:sp>
      <p:sp>
        <p:nvSpPr>
          <p:cNvPr id="9" name="TextBox 8"/>
          <p:cNvSpPr txBox="1"/>
          <p:nvPr/>
        </p:nvSpPr>
        <p:spPr>
          <a:xfrm>
            <a:off x="2154592" y="4055650"/>
            <a:ext cx="4662138" cy="400110"/>
          </a:xfrm>
          <a:prstGeom prst="rect">
            <a:avLst/>
          </a:prstGeom>
          <a:noFill/>
        </p:spPr>
        <p:txBody>
          <a:bodyPr wrap="square" rtlCol="0">
            <a:spAutoFit/>
          </a:bodyPr>
          <a:lstStyle/>
          <a:p>
            <a:r>
              <a:rPr lang="en-CA" sz="2000" dirty="0">
                <a:solidFill>
                  <a:schemeClr val="tx1">
                    <a:lumMod val="75000"/>
                    <a:lumOff val="25000"/>
                  </a:schemeClr>
                </a:solidFill>
              </a:rPr>
              <a:t>All animals can be divided into two groups:</a:t>
            </a:r>
          </a:p>
        </p:txBody>
      </p:sp>
      <p:sp>
        <p:nvSpPr>
          <p:cNvPr id="10" name="TextBox 9"/>
          <p:cNvSpPr txBox="1"/>
          <p:nvPr/>
        </p:nvSpPr>
        <p:spPr>
          <a:xfrm>
            <a:off x="6635770" y="4073995"/>
            <a:ext cx="3038460" cy="923330"/>
          </a:xfrm>
          <a:prstGeom prst="rect">
            <a:avLst/>
          </a:prstGeom>
          <a:noFill/>
        </p:spPr>
        <p:txBody>
          <a:bodyPr wrap="square" rtlCol="0">
            <a:spAutoFit/>
          </a:bodyPr>
          <a:lstStyle/>
          <a:p>
            <a:r>
              <a:rPr lang="en-CA" b="1" dirty="0">
                <a:solidFill>
                  <a:schemeClr val="tx2"/>
                </a:solidFill>
              </a:rPr>
              <a:t>vertebrates</a:t>
            </a:r>
            <a:r>
              <a:rPr lang="en-CA" dirty="0">
                <a:solidFill>
                  <a:schemeClr val="tx1">
                    <a:lumMod val="75000"/>
                    <a:lumOff val="25000"/>
                  </a:schemeClr>
                </a:solidFill>
              </a:rPr>
              <a:t> and </a:t>
            </a:r>
            <a:r>
              <a:rPr lang="en-CA" b="1" dirty="0">
                <a:solidFill>
                  <a:schemeClr val="tx2"/>
                </a:solidFill>
              </a:rPr>
              <a:t>invertebrates</a:t>
            </a:r>
            <a:r>
              <a:rPr lang="en-CA" dirty="0">
                <a:solidFill>
                  <a:schemeClr val="tx2"/>
                </a:solidFill>
              </a:rPr>
              <a:t>. </a:t>
            </a:r>
            <a:br>
              <a:rPr lang="en-CA" dirty="0">
                <a:solidFill>
                  <a:schemeClr val="tx2"/>
                </a:solidFill>
              </a:rPr>
            </a:br>
            <a:endParaRPr lang="en-CA" dirty="0">
              <a:solidFill>
                <a:schemeClr val="tx2"/>
              </a:solidFill>
            </a:endParaRPr>
          </a:p>
          <a:p>
            <a:endParaRPr lang="en-CA" dirty="0"/>
          </a:p>
        </p:txBody>
      </p:sp>
      <p:grpSp>
        <p:nvGrpSpPr>
          <p:cNvPr id="11" name="Group 10"/>
          <p:cNvGrpSpPr/>
          <p:nvPr/>
        </p:nvGrpSpPr>
        <p:grpSpPr>
          <a:xfrm>
            <a:off x="1307982" y="1737360"/>
            <a:ext cx="9123938" cy="2184250"/>
            <a:chOff x="1369503" y="1764404"/>
            <a:chExt cx="9123938" cy="2184250"/>
          </a:xfrm>
        </p:grpSpPr>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9081" y="2235160"/>
              <a:ext cx="1619252" cy="171349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03" y="2115606"/>
              <a:ext cx="1786115" cy="1275797"/>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0377" y="2061540"/>
              <a:ext cx="1291630" cy="100011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840" y="1764404"/>
              <a:ext cx="1815625" cy="150114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4681">
              <a:off x="2734440" y="2264456"/>
              <a:ext cx="1988888" cy="149166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00961">
              <a:off x="9368572" y="1794079"/>
              <a:ext cx="1124869" cy="169674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6243">
              <a:off x="8052226" y="2875193"/>
              <a:ext cx="1165234" cy="814830"/>
            </a:xfrm>
            <a:prstGeom prst="rect">
              <a:avLst/>
            </a:prstGeom>
          </p:spPr>
        </p:pic>
      </p:grpSp>
      <p:grpSp>
        <p:nvGrpSpPr>
          <p:cNvPr id="19" name="Group 18"/>
          <p:cNvGrpSpPr/>
          <p:nvPr/>
        </p:nvGrpSpPr>
        <p:grpSpPr>
          <a:xfrm>
            <a:off x="6334970" y="1820285"/>
            <a:ext cx="3753515" cy="1954571"/>
            <a:chOff x="375059" y="3647939"/>
            <a:chExt cx="3753515" cy="1954571"/>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4681">
              <a:off x="375059" y="4066098"/>
              <a:ext cx="1988888" cy="1491667"/>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1935" y="3647939"/>
              <a:ext cx="1387122" cy="1146858"/>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0010" y="4772020"/>
              <a:ext cx="1187629" cy="830490"/>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20410">
              <a:off x="3200664" y="3802314"/>
              <a:ext cx="927910" cy="1399652"/>
            </a:xfrm>
            <a:prstGeom prst="rect">
              <a:avLst/>
            </a:prstGeom>
          </p:spPr>
        </p:pic>
      </p:grpSp>
      <p:sp>
        <p:nvSpPr>
          <p:cNvPr id="28" name="Curved Right Arrow 27"/>
          <p:cNvSpPr/>
          <p:nvPr/>
        </p:nvSpPr>
        <p:spPr>
          <a:xfrm flipH="1" flipV="1">
            <a:off x="11095525" y="3111065"/>
            <a:ext cx="581404" cy="145631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grpSp>
        <p:nvGrpSpPr>
          <p:cNvPr id="30" name="Group 29"/>
          <p:cNvGrpSpPr/>
          <p:nvPr/>
        </p:nvGrpSpPr>
        <p:grpSpPr>
          <a:xfrm>
            <a:off x="531796" y="1915145"/>
            <a:ext cx="4099788" cy="2717723"/>
            <a:chOff x="531796" y="1915145"/>
            <a:chExt cx="4099788" cy="2717723"/>
          </a:xfrm>
        </p:grpSpPr>
        <p:grpSp>
          <p:nvGrpSpPr>
            <p:cNvPr id="24" name="Group 23"/>
            <p:cNvGrpSpPr/>
            <p:nvPr/>
          </p:nvGrpSpPr>
          <p:grpSpPr>
            <a:xfrm>
              <a:off x="1571738" y="1915145"/>
              <a:ext cx="3059846" cy="1924077"/>
              <a:chOff x="8047599" y="3928030"/>
              <a:chExt cx="3059846" cy="1924077"/>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4864">
                <a:off x="9548898" y="4411233"/>
                <a:ext cx="1558547" cy="1118734"/>
              </a:xfrm>
              <a:prstGeom prst="rect">
                <a:avLst/>
              </a:prstGeom>
            </p:spPr>
          </p:pic>
          <p:pic>
            <p:nvPicPr>
              <p:cNvPr id="26" name="Picture 2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7599" y="4138613"/>
                <a:ext cx="1619252" cy="1713494"/>
              </a:xfrm>
              <a:prstGeom prst="rect">
                <a:avLst/>
              </a:prstGeom>
            </p:spPr>
          </p:pic>
          <p:pic>
            <p:nvPicPr>
              <p:cNvPr id="27" name="Picture 2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103590" y="3928030"/>
                <a:ext cx="1014670" cy="1000117"/>
              </a:xfrm>
              <a:prstGeom prst="rect">
                <a:avLst/>
              </a:prstGeom>
            </p:spPr>
          </p:pic>
        </p:grpSp>
        <p:sp>
          <p:nvSpPr>
            <p:cNvPr id="29" name="Curved Right Arrow 28"/>
            <p:cNvSpPr/>
            <p:nvPr/>
          </p:nvSpPr>
          <p:spPr>
            <a:xfrm rot="473597" flipV="1">
              <a:off x="531796" y="3176553"/>
              <a:ext cx="660345" cy="145631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289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9" grpId="1"/>
      <p:bldP spid="10" grpId="0"/>
      <p:bldP spid="10" grpId="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chemeClr val="tx2"/>
                </a:solidFill>
                <a:latin typeface="Aleo" panose="020F0502020204030203" pitchFamily="34" charset="0"/>
              </a:rPr>
              <a:t>The Diversity of Vertebrates</a:t>
            </a:r>
          </a:p>
        </p:txBody>
      </p:sp>
      <p:sp>
        <p:nvSpPr>
          <p:cNvPr id="4" name="TextBox 3"/>
          <p:cNvSpPr txBox="1"/>
          <p:nvPr/>
        </p:nvSpPr>
        <p:spPr>
          <a:xfrm>
            <a:off x="1097280" y="1952802"/>
            <a:ext cx="9882284" cy="1323439"/>
          </a:xfrm>
          <a:prstGeom prst="rect">
            <a:avLst/>
          </a:prstGeom>
          <a:noFill/>
        </p:spPr>
        <p:txBody>
          <a:bodyPr wrap="square" rtlCol="0">
            <a:spAutoFit/>
          </a:bodyPr>
          <a:lstStyle/>
          <a:p>
            <a:r>
              <a:rPr lang="en-CA" sz="2000" dirty="0">
                <a:solidFill>
                  <a:schemeClr val="tx1">
                    <a:lumMod val="85000"/>
                    <a:lumOff val="15000"/>
                  </a:schemeClr>
                </a:solidFill>
              </a:rPr>
              <a:t>Although </a:t>
            </a:r>
            <a:r>
              <a:rPr lang="en-CA" sz="2000" b="1" dirty="0">
                <a:solidFill>
                  <a:schemeClr val="tx1">
                    <a:lumMod val="85000"/>
                    <a:lumOff val="15000"/>
                  </a:schemeClr>
                </a:solidFill>
              </a:rPr>
              <a:t>the majority of all living things are invertebrates</a:t>
            </a:r>
            <a:r>
              <a:rPr lang="en-CA" sz="2000" dirty="0">
                <a:solidFill>
                  <a:schemeClr val="tx1">
                    <a:lumMod val="85000"/>
                    <a:lumOff val="15000"/>
                  </a:schemeClr>
                </a:solidFill>
              </a:rPr>
              <a:t>, there is still a great diversity amongst vertebrates. This great diversity is further </a:t>
            </a:r>
            <a:r>
              <a:rPr lang="en-CA" sz="2000" b="1" dirty="0">
                <a:solidFill>
                  <a:schemeClr val="tx1">
                    <a:lumMod val="85000"/>
                    <a:lumOff val="15000"/>
                  </a:schemeClr>
                </a:solidFill>
              </a:rPr>
              <a:t>classified</a:t>
            </a:r>
            <a:r>
              <a:rPr lang="en-CA" sz="2000" dirty="0">
                <a:solidFill>
                  <a:schemeClr val="tx1">
                    <a:lumMod val="85000"/>
                    <a:lumOff val="15000"/>
                  </a:schemeClr>
                </a:solidFill>
              </a:rPr>
              <a:t> in order to better understand this large group of living things. </a:t>
            </a:r>
          </a:p>
          <a:p>
            <a:endParaRPr lang="en-CA" sz="2000" dirty="0">
              <a:solidFill>
                <a:schemeClr val="tx2">
                  <a:lumMod val="75000"/>
                  <a:lumOff val="25000"/>
                </a:schemeClr>
              </a:solidFill>
            </a:endParaRPr>
          </a:p>
        </p:txBody>
      </p:sp>
      <p:sp>
        <p:nvSpPr>
          <p:cNvPr id="5" name="TextBox 4"/>
          <p:cNvSpPr txBox="1"/>
          <p:nvPr/>
        </p:nvSpPr>
        <p:spPr>
          <a:xfrm>
            <a:off x="1097280" y="3115256"/>
            <a:ext cx="9132505" cy="984885"/>
          </a:xfrm>
          <a:prstGeom prst="rect">
            <a:avLst/>
          </a:prstGeom>
          <a:noFill/>
        </p:spPr>
        <p:txBody>
          <a:bodyPr wrap="square" rtlCol="0">
            <a:spAutoFit/>
          </a:bodyPr>
          <a:lstStyle/>
          <a:p>
            <a:r>
              <a:rPr lang="en-CA" altLang="en-US" sz="2000" dirty="0">
                <a:solidFill>
                  <a:schemeClr val="tx1">
                    <a:lumMod val="85000"/>
                    <a:lumOff val="15000"/>
                  </a:schemeClr>
                </a:solidFill>
                <a:latin typeface="Calibri" panose="020F0502020204030204" pitchFamily="34" charset="0"/>
              </a:rPr>
              <a:t>A </a:t>
            </a:r>
            <a:r>
              <a:rPr lang="en-CA" altLang="en-US" sz="2000" b="1" dirty="0">
                <a:solidFill>
                  <a:schemeClr val="tx2"/>
                </a:solidFill>
                <a:latin typeface="Calibri" panose="020F0502020204030204" pitchFamily="34" charset="0"/>
              </a:rPr>
              <a:t>classification system </a:t>
            </a:r>
            <a:r>
              <a:rPr lang="en-CA" altLang="en-US" sz="2000" dirty="0">
                <a:solidFill>
                  <a:schemeClr val="tx1">
                    <a:lumMod val="85000"/>
                    <a:lumOff val="15000"/>
                  </a:schemeClr>
                </a:solidFill>
                <a:latin typeface="Calibri" panose="020F0502020204030204" pitchFamily="34" charset="0"/>
              </a:rPr>
              <a:t>is a means to sort, arrange and organize a large group, dividing the group into smaller subgroups. </a:t>
            </a:r>
            <a:br>
              <a:rPr lang="en-CA" altLang="en-US" sz="2000" dirty="0">
                <a:solidFill>
                  <a:srgbClr val="D66F08"/>
                </a:solidFill>
                <a:latin typeface="Calibri" panose="020F0502020204030204" pitchFamily="34" charset="0"/>
              </a:rPr>
            </a:br>
            <a:endParaRPr lang="en-CA" dirty="0"/>
          </a:p>
        </p:txBody>
      </p:sp>
      <p:sp>
        <p:nvSpPr>
          <p:cNvPr id="6" name="Rectangle 5"/>
          <p:cNvSpPr/>
          <p:nvPr/>
        </p:nvSpPr>
        <p:spPr>
          <a:xfrm>
            <a:off x="1480103" y="4500251"/>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solidFill>
              </a:rPr>
              <a:t>Learn and better understand life’s diversity</a:t>
            </a:r>
          </a:p>
        </p:txBody>
      </p:sp>
      <p:sp>
        <p:nvSpPr>
          <p:cNvPr id="7" name="Rectangle 6"/>
          <p:cNvSpPr/>
          <p:nvPr/>
        </p:nvSpPr>
        <p:spPr>
          <a:xfrm>
            <a:off x="1480103" y="4900361"/>
            <a:ext cx="874968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solidFill>
              </a:rPr>
              <a:t>Recognize the similarities and differences between living things</a:t>
            </a:r>
          </a:p>
        </p:txBody>
      </p:sp>
      <p:sp>
        <p:nvSpPr>
          <p:cNvPr id="8" name="Rectangle 7"/>
          <p:cNvSpPr/>
          <p:nvPr/>
        </p:nvSpPr>
        <p:spPr>
          <a:xfrm>
            <a:off x="1480103" y="5316268"/>
            <a:ext cx="874968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solidFill>
              </a:rPr>
              <a:t>Help us identify living things</a:t>
            </a:r>
          </a:p>
        </p:txBody>
      </p:sp>
      <p:sp>
        <p:nvSpPr>
          <p:cNvPr id="9" name="TextBox 8"/>
          <p:cNvSpPr txBox="1"/>
          <p:nvPr/>
        </p:nvSpPr>
        <p:spPr>
          <a:xfrm>
            <a:off x="1097280" y="4100141"/>
            <a:ext cx="5132070" cy="400110"/>
          </a:xfrm>
          <a:prstGeom prst="rect">
            <a:avLst/>
          </a:prstGeom>
          <a:noFill/>
        </p:spPr>
        <p:txBody>
          <a:bodyPr wrap="square" rtlCol="0">
            <a:spAutoFit/>
          </a:bodyPr>
          <a:lstStyle/>
          <a:p>
            <a:r>
              <a:rPr lang="en-CA" altLang="en-US" sz="2000" b="1" dirty="0">
                <a:solidFill>
                  <a:schemeClr val="tx2"/>
                </a:solidFill>
                <a:latin typeface="Calibri" panose="020F0502020204030204" pitchFamily="34" charset="0"/>
              </a:rPr>
              <a:t>Classification is used in science in order to:</a:t>
            </a:r>
            <a:endParaRPr lang="en-US" altLang="en-US" sz="32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22314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chemeClr val="tx2"/>
                </a:solidFill>
                <a:latin typeface="Aleo" panose="020F0502020204030203" pitchFamily="34" charset="0"/>
              </a:rPr>
              <a:t>Classifying Vertebrates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742" y="2206157"/>
            <a:ext cx="5238750" cy="3362325"/>
          </a:xfrm>
          <a:prstGeom prst="rect">
            <a:avLst/>
          </a:prstGeom>
        </p:spPr>
      </p:pic>
      <p:sp>
        <p:nvSpPr>
          <p:cNvPr id="8" name="Oval 7"/>
          <p:cNvSpPr/>
          <p:nvPr/>
        </p:nvSpPr>
        <p:spPr>
          <a:xfrm>
            <a:off x="9662430" y="3339028"/>
            <a:ext cx="1012796" cy="506283"/>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097279" y="1923541"/>
            <a:ext cx="4906492" cy="400110"/>
          </a:xfrm>
          <a:prstGeom prst="rect">
            <a:avLst/>
          </a:prstGeom>
          <a:noFill/>
        </p:spPr>
        <p:txBody>
          <a:bodyPr wrap="square" rtlCol="0">
            <a:spAutoFit/>
          </a:bodyPr>
          <a:lstStyle/>
          <a:p>
            <a:r>
              <a:rPr lang="en-CA" altLang="en-US" sz="2000" b="1" dirty="0">
                <a:solidFill>
                  <a:schemeClr val="tx1">
                    <a:lumMod val="75000"/>
                    <a:lumOff val="25000"/>
                  </a:schemeClr>
                </a:solidFill>
                <a:latin typeface="Calibri" panose="020F0502020204030204" pitchFamily="34" charset="0"/>
              </a:rPr>
              <a:t>Taxonomy</a:t>
            </a:r>
            <a:r>
              <a:rPr lang="en-CA" altLang="en-US" sz="2000" dirty="0">
                <a:solidFill>
                  <a:schemeClr val="tx1">
                    <a:lumMod val="85000"/>
                    <a:lumOff val="15000"/>
                  </a:schemeClr>
                </a:solidFill>
                <a:latin typeface="Calibri" panose="020F0502020204030204" pitchFamily="34" charset="0"/>
              </a:rPr>
              <a:t> is one way to classify living things.</a:t>
            </a:r>
            <a:endParaRPr lang="en-CA" dirty="0">
              <a:solidFill>
                <a:schemeClr val="tx1">
                  <a:lumMod val="85000"/>
                  <a:lumOff val="15000"/>
                </a:schemeClr>
              </a:solidFill>
            </a:endParaRPr>
          </a:p>
        </p:txBody>
      </p:sp>
      <p:sp>
        <p:nvSpPr>
          <p:cNvPr id="10" name="TextBox 9"/>
          <p:cNvSpPr txBox="1"/>
          <p:nvPr/>
        </p:nvSpPr>
        <p:spPr>
          <a:xfrm>
            <a:off x="1106513" y="4094997"/>
            <a:ext cx="5201561" cy="400110"/>
          </a:xfrm>
          <a:prstGeom prst="rect">
            <a:avLst/>
          </a:prstGeom>
          <a:noFill/>
        </p:spPr>
        <p:txBody>
          <a:bodyPr wrap="square" rtlCol="0">
            <a:spAutoFit/>
          </a:bodyPr>
          <a:lstStyle/>
          <a:p>
            <a:r>
              <a:rPr lang="en-CA" sz="2000" dirty="0">
                <a:solidFill>
                  <a:schemeClr val="tx1">
                    <a:lumMod val="75000"/>
                    <a:lumOff val="25000"/>
                  </a:schemeClr>
                </a:solidFill>
              </a:rPr>
              <a:t>The rank of </a:t>
            </a:r>
            <a:r>
              <a:rPr lang="en-CA" sz="2000" b="1" dirty="0">
                <a:solidFill>
                  <a:schemeClr val="tx1">
                    <a:lumMod val="75000"/>
                    <a:lumOff val="25000"/>
                  </a:schemeClr>
                </a:solidFill>
              </a:rPr>
              <a:t>Class </a:t>
            </a:r>
            <a:r>
              <a:rPr lang="en-CA" sz="2000" dirty="0">
                <a:solidFill>
                  <a:schemeClr val="tx1">
                    <a:lumMod val="75000"/>
                    <a:lumOff val="25000"/>
                  </a:schemeClr>
                </a:solidFill>
              </a:rPr>
              <a:t>is where vertebrates differ.</a:t>
            </a:r>
          </a:p>
        </p:txBody>
      </p:sp>
      <p:sp>
        <p:nvSpPr>
          <p:cNvPr id="13" name="TextBox 12"/>
          <p:cNvSpPr txBox="1"/>
          <p:nvPr/>
        </p:nvSpPr>
        <p:spPr>
          <a:xfrm>
            <a:off x="1097279" y="4623457"/>
            <a:ext cx="5362572" cy="400110"/>
          </a:xfrm>
          <a:prstGeom prst="rect">
            <a:avLst/>
          </a:prstGeom>
          <a:noFill/>
        </p:spPr>
        <p:txBody>
          <a:bodyPr wrap="square" rtlCol="0">
            <a:spAutoFit/>
          </a:bodyPr>
          <a:lstStyle/>
          <a:p>
            <a:r>
              <a:rPr lang="en-CA" sz="2000" dirty="0">
                <a:solidFill>
                  <a:schemeClr val="tx1">
                    <a:lumMod val="75000"/>
                    <a:lumOff val="25000"/>
                  </a:schemeClr>
                </a:solidFill>
              </a:rPr>
              <a:t>Today, we will focus on vertebrates from Class:</a:t>
            </a:r>
            <a:endParaRPr lang="en-CA" sz="2000" b="1" dirty="0">
              <a:solidFill>
                <a:schemeClr val="tx1">
                  <a:lumMod val="75000"/>
                  <a:lumOff val="25000"/>
                </a:schemeClr>
              </a:solidFill>
            </a:endParaRPr>
          </a:p>
        </p:txBody>
      </p:sp>
      <p:sp>
        <p:nvSpPr>
          <p:cNvPr id="26" name="TextBox 25"/>
          <p:cNvSpPr txBox="1"/>
          <p:nvPr/>
        </p:nvSpPr>
        <p:spPr>
          <a:xfrm>
            <a:off x="1097279" y="2379546"/>
            <a:ext cx="5370688" cy="1631216"/>
          </a:xfrm>
          <a:prstGeom prst="rect">
            <a:avLst/>
          </a:prstGeom>
          <a:noFill/>
        </p:spPr>
        <p:txBody>
          <a:bodyPr wrap="square" rtlCol="0">
            <a:spAutoFit/>
          </a:bodyPr>
          <a:lstStyle/>
          <a:p>
            <a:r>
              <a:rPr lang="en-CA" altLang="en-US" sz="2000" dirty="0">
                <a:solidFill>
                  <a:schemeClr val="tx1">
                    <a:lumMod val="75000"/>
                    <a:lumOff val="25000"/>
                  </a:schemeClr>
                </a:solidFill>
                <a:latin typeface="Calibri" panose="020F0502020204030204" pitchFamily="34" charset="0"/>
              </a:rPr>
              <a:t>All vertebrates will be classified under the </a:t>
            </a:r>
            <a:r>
              <a:rPr lang="en-CA" altLang="en-US" sz="2000" b="1" dirty="0">
                <a:solidFill>
                  <a:schemeClr val="tx1">
                    <a:lumMod val="75000"/>
                    <a:lumOff val="25000"/>
                  </a:schemeClr>
                </a:solidFill>
                <a:latin typeface="Calibri" panose="020F0502020204030204" pitchFamily="34" charset="0"/>
              </a:rPr>
              <a:t>Domain Eukarya </a:t>
            </a:r>
            <a:r>
              <a:rPr lang="en-CA" altLang="en-US" sz="2000" dirty="0">
                <a:solidFill>
                  <a:schemeClr val="tx1">
                    <a:lumMod val="75000"/>
                    <a:lumOff val="25000"/>
                  </a:schemeClr>
                </a:solidFill>
                <a:latin typeface="Calibri" panose="020F0502020204030204" pitchFamily="34" charset="0"/>
              </a:rPr>
              <a:t>(living things with a membrane-bound nucleus), in </a:t>
            </a:r>
            <a:r>
              <a:rPr lang="en-CA" altLang="en-US" sz="2000" b="1" dirty="0">
                <a:solidFill>
                  <a:schemeClr val="tx1">
                    <a:lumMod val="75000"/>
                    <a:lumOff val="25000"/>
                  </a:schemeClr>
                </a:solidFill>
                <a:latin typeface="Calibri" panose="020F0502020204030204" pitchFamily="34" charset="0"/>
              </a:rPr>
              <a:t>Kingdom Animalia</a:t>
            </a:r>
            <a:r>
              <a:rPr lang="en-CA" altLang="en-US" sz="2000" dirty="0">
                <a:solidFill>
                  <a:schemeClr val="tx1">
                    <a:lumMod val="75000"/>
                    <a:lumOff val="25000"/>
                  </a:schemeClr>
                </a:solidFill>
                <a:latin typeface="Calibri" panose="020F0502020204030204" pitchFamily="34" charset="0"/>
              </a:rPr>
              <a:t> (are multicellular, and have locomotion abilities), and under one Phylum (</a:t>
            </a:r>
            <a:r>
              <a:rPr lang="en-CA" altLang="en-US" sz="2000" b="1" dirty="0">
                <a:solidFill>
                  <a:schemeClr val="tx1">
                    <a:lumMod val="75000"/>
                    <a:lumOff val="25000"/>
                  </a:schemeClr>
                </a:solidFill>
                <a:latin typeface="Calibri" panose="020F0502020204030204" pitchFamily="34" charset="0"/>
              </a:rPr>
              <a:t>Chordata</a:t>
            </a:r>
            <a:r>
              <a:rPr lang="en-CA" altLang="en-US" sz="2000" dirty="0">
                <a:solidFill>
                  <a:schemeClr val="tx1">
                    <a:lumMod val="75000"/>
                    <a:lumOff val="25000"/>
                  </a:schemeClr>
                </a:solidFill>
                <a:latin typeface="Calibri" panose="020F0502020204030204" pitchFamily="34" charset="0"/>
              </a:rPr>
              <a:t>).</a:t>
            </a:r>
            <a:endParaRPr lang="en-CA" dirty="0">
              <a:solidFill>
                <a:schemeClr val="tx1">
                  <a:lumMod val="75000"/>
                  <a:lumOff val="25000"/>
                </a:schemeClr>
              </a:solidFill>
            </a:endParaRPr>
          </a:p>
        </p:txBody>
      </p:sp>
      <p:grpSp>
        <p:nvGrpSpPr>
          <p:cNvPr id="28" name="Group 27"/>
          <p:cNvGrpSpPr/>
          <p:nvPr/>
        </p:nvGrpSpPr>
        <p:grpSpPr>
          <a:xfrm>
            <a:off x="9900037" y="2081953"/>
            <a:ext cx="1642783" cy="1314980"/>
            <a:chOff x="9614263" y="1979170"/>
            <a:chExt cx="1642783" cy="1314980"/>
          </a:xfrm>
        </p:grpSpPr>
        <p:grpSp>
          <p:nvGrpSpPr>
            <p:cNvPr id="5" name="Group 4"/>
            <p:cNvGrpSpPr/>
            <p:nvPr/>
          </p:nvGrpSpPr>
          <p:grpSpPr>
            <a:xfrm>
              <a:off x="9793041" y="1979170"/>
              <a:ext cx="1464005" cy="891061"/>
              <a:chOff x="9793041" y="1979170"/>
              <a:chExt cx="1464005" cy="891061"/>
            </a:xfrm>
          </p:grpSpPr>
          <p:sp>
            <p:nvSpPr>
              <p:cNvPr id="6" name="Oval 5"/>
              <p:cNvSpPr/>
              <p:nvPr/>
            </p:nvSpPr>
            <p:spPr>
              <a:xfrm>
                <a:off x="10016358" y="1979170"/>
                <a:ext cx="1240688" cy="525047"/>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9793041" y="2421852"/>
                <a:ext cx="1192822" cy="448379"/>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 name="Oval 26"/>
            <p:cNvSpPr/>
            <p:nvPr/>
          </p:nvSpPr>
          <p:spPr>
            <a:xfrm>
              <a:off x="9614263" y="2822695"/>
              <a:ext cx="997030" cy="471455"/>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r="8983"/>
          <a:stretch/>
        </p:blipFill>
        <p:spPr>
          <a:xfrm>
            <a:off x="6749955" y="1758795"/>
            <a:ext cx="5459355" cy="4324850"/>
          </a:xfrm>
          <a:prstGeom prst="rect">
            <a:avLst/>
          </a:prstGeom>
        </p:spPr>
      </p:pic>
      <p:grpSp>
        <p:nvGrpSpPr>
          <p:cNvPr id="34" name="Group 33"/>
          <p:cNvGrpSpPr/>
          <p:nvPr/>
        </p:nvGrpSpPr>
        <p:grpSpPr>
          <a:xfrm>
            <a:off x="1117797" y="2879111"/>
            <a:ext cx="6583654" cy="2561021"/>
            <a:chOff x="1143161" y="2853412"/>
            <a:chExt cx="6583654" cy="2561021"/>
          </a:xfrm>
        </p:grpSpPr>
        <p:sp>
          <p:nvSpPr>
            <p:cNvPr id="16" name="TextBox 15"/>
            <p:cNvSpPr txBox="1"/>
            <p:nvPr/>
          </p:nvSpPr>
          <p:spPr>
            <a:xfrm>
              <a:off x="1143161" y="5014323"/>
              <a:ext cx="2953615" cy="400110"/>
            </a:xfrm>
            <a:prstGeom prst="rect">
              <a:avLst/>
            </a:prstGeom>
            <a:noFill/>
          </p:spPr>
          <p:txBody>
            <a:bodyPr wrap="square" rtlCol="0">
              <a:spAutoFit/>
            </a:bodyPr>
            <a:lstStyle/>
            <a:p>
              <a:r>
                <a:rPr lang="en-CA" sz="2000" b="1" dirty="0">
                  <a:solidFill>
                    <a:schemeClr val="tx2"/>
                  </a:solidFill>
                </a:rPr>
                <a:t>Mammalia</a:t>
              </a:r>
              <a:r>
                <a:rPr lang="en-CA" sz="2000" b="1" dirty="0">
                  <a:solidFill>
                    <a:schemeClr val="tx1">
                      <a:lumMod val="75000"/>
                      <a:lumOff val="25000"/>
                    </a:schemeClr>
                  </a:solidFill>
                </a:rPr>
                <a:t> </a:t>
              </a:r>
              <a:r>
                <a:rPr lang="en-CA" sz="2000" dirty="0">
                  <a:solidFill>
                    <a:schemeClr val="tx1">
                      <a:lumMod val="75000"/>
                      <a:lumOff val="25000"/>
                    </a:schemeClr>
                  </a:solidFill>
                </a:rPr>
                <a:t>(Mammals), </a:t>
              </a:r>
            </a:p>
          </p:txBody>
        </p:sp>
        <p:sp>
          <p:nvSpPr>
            <p:cNvPr id="33" name="Oval 32"/>
            <p:cNvSpPr/>
            <p:nvPr/>
          </p:nvSpPr>
          <p:spPr>
            <a:xfrm>
              <a:off x="6713544" y="2853412"/>
              <a:ext cx="1013271" cy="91983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6" name="Group 35"/>
          <p:cNvGrpSpPr/>
          <p:nvPr/>
        </p:nvGrpSpPr>
        <p:grpSpPr>
          <a:xfrm>
            <a:off x="3696391" y="5023722"/>
            <a:ext cx="7442614" cy="1059923"/>
            <a:chOff x="3696391" y="5023722"/>
            <a:chExt cx="7442614" cy="1059923"/>
          </a:xfrm>
        </p:grpSpPr>
        <p:sp>
          <p:nvSpPr>
            <p:cNvPr id="19" name="Rectangle 18"/>
            <p:cNvSpPr/>
            <p:nvPr/>
          </p:nvSpPr>
          <p:spPr>
            <a:xfrm>
              <a:off x="3696391" y="5023722"/>
              <a:ext cx="2770310" cy="400110"/>
            </a:xfrm>
            <a:prstGeom prst="rect">
              <a:avLst/>
            </a:prstGeom>
          </p:spPr>
          <p:txBody>
            <a:bodyPr wrap="none">
              <a:spAutoFit/>
            </a:bodyPr>
            <a:lstStyle/>
            <a:p>
              <a:r>
                <a:rPr lang="en-CA" sz="2000" b="1" dirty="0">
                  <a:solidFill>
                    <a:schemeClr val="tx2"/>
                  </a:solidFill>
                </a:rPr>
                <a:t>Amphibia</a:t>
              </a:r>
              <a:r>
                <a:rPr lang="en-CA" b="1" dirty="0">
                  <a:solidFill>
                    <a:schemeClr val="tx1">
                      <a:lumMod val="75000"/>
                      <a:lumOff val="25000"/>
                    </a:schemeClr>
                  </a:solidFill>
                </a:rPr>
                <a:t> </a:t>
              </a:r>
              <a:r>
                <a:rPr lang="en-CA" dirty="0">
                  <a:solidFill>
                    <a:schemeClr val="tx1">
                      <a:lumMod val="75000"/>
                      <a:lumOff val="25000"/>
                    </a:schemeClr>
                  </a:solidFill>
                </a:rPr>
                <a:t>(</a:t>
              </a:r>
              <a:r>
                <a:rPr lang="en-CA" sz="2000" dirty="0">
                  <a:solidFill>
                    <a:schemeClr val="tx1">
                      <a:lumMod val="75000"/>
                      <a:lumOff val="25000"/>
                    </a:schemeClr>
                  </a:solidFill>
                </a:rPr>
                <a:t>Amphibians</a:t>
              </a:r>
              <a:r>
                <a:rPr lang="en-CA" dirty="0">
                  <a:solidFill>
                    <a:schemeClr val="tx1">
                      <a:lumMod val="75000"/>
                      <a:lumOff val="25000"/>
                    </a:schemeClr>
                  </a:solidFill>
                </a:rPr>
                <a:t>),</a:t>
              </a:r>
              <a:endParaRPr lang="en-CA" b="1" dirty="0">
                <a:solidFill>
                  <a:schemeClr val="tx1">
                    <a:lumMod val="75000"/>
                    <a:lumOff val="25000"/>
                  </a:schemeClr>
                </a:solidFill>
              </a:endParaRPr>
            </a:p>
          </p:txBody>
        </p:sp>
        <p:sp>
          <p:nvSpPr>
            <p:cNvPr id="35" name="Oval 34"/>
            <p:cNvSpPr/>
            <p:nvPr/>
          </p:nvSpPr>
          <p:spPr>
            <a:xfrm>
              <a:off x="10114043" y="5199194"/>
              <a:ext cx="1024962" cy="88445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1" name="Group 40"/>
          <p:cNvGrpSpPr/>
          <p:nvPr/>
        </p:nvGrpSpPr>
        <p:grpSpPr>
          <a:xfrm>
            <a:off x="3134713" y="3653443"/>
            <a:ext cx="5213976" cy="2115094"/>
            <a:chOff x="3134713" y="3653443"/>
            <a:chExt cx="5213976" cy="2115094"/>
          </a:xfrm>
        </p:grpSpPr>
        <p:sp>
          <p:nvSpPr>
            <p:cNvPr id="25" name="Rectangle 24"/>
            <p:cNvSpPr/>
            <p:nvPr/>
          </p:nvSpPr>
          <p:spPr>
            <a:xfrm>
              <a:off x="3134713" y="5368427"/>
              <a:ext cx="1531830" cy="400110"/>
            </a:xfrm>
            <a:prstGeom prst="rect">
              <a:avLst/>
            </a:prstGeom>
          </p:spPr>
          <p:txBody>
            <a:bodyPr wrap="none">
              <a:spAutoFit/>
            </a:bodyPr>
            <a:lstStyle/>
            <a:p>
              <a:r>
                <a:rPr lang="en-CA" sz="2000" b="1" dirty="0">
                  <a:solidFill>
                    <a:schemeClr val="tx2"/>
                  </a:solidFill>
                </a:rPr>
                <a:t>Aves </a:t>
              </a:r>
              <a:r>
                <a:rPr lang="en-CA" sz="2000" dirty="0">
                  <a:solidFill>
                    <a:schemeClr val="tx1">
                      <a:lumMod val="75000"/>
                      <a:lumOff val="25000"/>
                    </a:schemeClr>
                  </a:solidFill>
                </a:rPr>
                <a:t>(Birds)</a:t>
              </a:r>
              <a:r>
                <a:rPr lang="en-CA" dirty="0">
                  <a:solidFill>
                    <a:schemeClr val="tx1">
                      <a:lumMod val="75000"/>
                      <a:lumOff val="25000"/>
                    </a:schemeClr>
                  </a:solidFill>
                </a:rPr>
                <a:t>,</a:t>
              </a:r>
            </a:p>
          </p:txBody>
        </p:sp>
        <p:sp>
          <p:nvSpPr>
            <p:cNvPr id="37" name="Oval 36"/>
            <p:cNvSpPr/>
            <p:nvPr/>
          </p:nvSpPr>
          <p:spPr>
            <a:xfrm>
              <a:off x="7515346" y="3653443"/>
              <a:ext cx="833343" cy="88310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9" name="Group 38"/>
          <p:cNvGrpSpPr/>
          <p:nvPr/>
        </p:nvGrpSpPr>
        <p:grpSpPr>
          <a:xfrm>
            <a:off x="1133927" y="4403967"/>
            <a:ext cx="7961795" cy="1360959"/>
            <a:chOff x="1133927" y="4403967"/>
            <a:chExt cx="7961795" cy="1360959"/>
          </a:xfrm>
        </p:grpSpPr>
        <p:sp>
          <p:nvSpPr>
            <p:cNvPr id="22" name="Rectangle 21"/>
            <p:cNvSpPr/>
            <p:nvPr/>
          </p:nvSpPr>
          <p:spPr>
            <a:xfrm>
              <a:off x="1133927" y="5364816"/>
              <a:ext cx="2137893" cy="400110"/>
            </a:xfrm>
            <a:prstGeom prst="rect">
              <a:avLst/>
            </a:prstGeom>
          </p:spPr>
          <p:txBody>
            <a:bodyPr wrap="none">
              <a:spAutoFit/>
            </a:bodyPr>
            <a:lstStyle/>
            <a:p>
              <a:r>
                <a:rPr lang="en-CA" sz="2000" b="1" dirty="0">
                  <a:solidFill>
                    <a:schemeClr val="tx2"/>
                  </a:solidFill>
                </a:rPr>
                <a:t>Reptilis</a:t>
              </a:r>
              <a:r>
                <a:rPr lang="en-CA" sz="2000" dirty="0">
                  <a:solidFill>
                    <a:schemeClr val="tx1">
                      <a:lumMod val="75000"/>
                      <a:lumOff val="25000"/>
                    </a:schemeClr>
                  </a:solidFill>
                </a:rPr>
                <a:t> (Reptiles), </a:t>
              </a:r>
              <a:endParaRPr lang="en-CA" sz="2000" b="1" dirty="0">
                <a:solidFill>
                  <a:schemeClr val="tx1">
                    <a:lumMod val="75000"/>
                    <a:lumOff val="25000"/>
                  </a:schemeClr>
                </a:solidFill>
              </a:endParaRPr>
            </a:p>
          </p:txBody>
        </p:sp>
        <p:sp>
          <p:nvSpPr>
            <p:cNvPr id="38" name="Oval 37"/>
            <p:cNvSpPr/>
            <p:nvPr/>
          </p:nvSpPr>
          <p:spPr>
            <a:xfrm>
              <a:off x="8080852" y="4403967"/>
              <a:ext cx="1014870" cy="96446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2" name="Group 41"/>
          <p:cNvGrpSpPr/>
          <p:nvPr/>
        </p:nvGrpSpPr>
        <p:grpSpPr>
          <a:xfrm>
            <a:off x="1117797" y="5275405"/>
            <a:ext cx="8706142" cy="840861"/>
            <a:chOff x="1117797" y="5275405"/>
            <a:chExt cx="8706142" cy="840861"/>
          </a:xfrm>
        </p:grpSpPr>
        <p:sp>
          <p:nvSpPr>
            <p:cNvPr id="29" name="Rectangle 28"/>
            <p:cNvSpPr/>
            <p:nvPr/>
          </p:nvSpPr>
          <p:spPr>
            <a:xfrm>
              <a:off x="4521347" y="5359028"/>
              <a:ext cx="3018867" cy="400110"/>
            </a:xfrm>
            <a:prstGeom prst="rect">
              <a:avLst/>
            </a:prstGeom>
          </p:spPr>
          <p:txBody>
            <a:bodyPr wrap="square">
              <a:spAutoFit/>
            </a:bodyPr>
            <a:lstStyle/>
            <a:p>
              <a:r>
                <a:rPr lang="en-CA" sz="2000" dirty="0">
                  <a:solidFill>
                    <a:schemeClr val="tx2"/>
                  </a:solidFill>
                </a:rPr>
                <a:t>and</a:t>
              </a:r>
              <a:r>
                <a:rPr lang="en-CA" sz="2000" b="1" dirty="0">
                  <a:solidFill>
                    <a:schemeClr val="tx2"/>
                  </a:solidFill>
                </a:rPr>
                <a:t> Osteichthyes</a:t>
              </a:r>
            </a:p>
          </p:txBody>
        </p:sp>
        <p:sp>
          <p:nvSpPr>
            <p:cNvPr id="30" name="Rectangle 29"/>
            <p:cNvSpPr/>
            <p:nvPr/>
          </p:nvSpPr>
          <p:spPr>
            <a:xfrm>
              <a:off x="2384742" y="5683535"/>
              <a:ext cx="4389061" cy="400110"/>
            </a:xfrm>
            <a:prstGeom prst="rect">
              <a:avLst/>
            </a:prstGeom>
          </p:spPr>
          <p:txBody>
            <a:bodyPr wrap="square">
              <a:spAutoFit/>
            </a:bodyPr>
            <a:lstStyle/>
            <a:p>
              <a:endParaRPr lang="en-CA" sz="2000" b="1" dirty="0">
                <a:solidFill>
                  <a:schemeClr val="tx1">
                    <a:lumMod val="75000"/>
                    <a:lumOff val="25000"/>
                  </a:schemeClr>
                </a:solidFill>
              </a:endParaRPr>
            </a:p>
          </p:txBody>
        </p:sp>
        <p:sp>
          <p:nvSpPr>
            <p:cNvPr id="32" name="TextBox 31"/>
            <p:cNvSpPr txBox="1"/>
            <p:nvPr/>
          </p:nvSpPr>
          <p:spPr>
            <a:xfrm>
              <a:off x="1117797" y="5683535"/>
              <a:ext cx="1554481" cy="400110"/>
            </a:xfrm>
            <a:prstGeom prst="rect">
              <a:avLst/>
            </a:prstGeom>
            <a:noFill/>
          </p:spPr>
          <p:txBody>
            <a:bodyPr wrap="square" rtlCol="0">
              <a:spAutoFit/>
            </a:bodyPr>
            <a:lstStyle/>
            <a:p>
              <a:r>
                <a:rPr lang="en-CA" sz="2000" dirty="0">
                  <a:solidFill>
                    <a:schemeClr val="tx1">
                      <a:lumMod val="75000"/>
                      <a:lumOff val="25000"/>
                    </a:schemeClr>
                  </a:solidFill>
                </a:rPr>
                <a:t>(Bony Fish).</a:t>
              </a:r>
            </a:p>
          </p:txBody>
        </p:sp>
        <p:sp>
          <p:nvSpPr>
            <p:cNvPr id="40" name="Oval 39"/>
            <p:cNvSpPr/>
            <p:nvPr/>
          </p:nvSpPr>
          <p:spPr>
            <a:xfrm>
              <a:off x="8961247" y="5275405"/>
              <a:ext cx="862692" cy="84086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97112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10" grpId="0"/>
      <p:bldP spid="1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a:solidFill>
                  <a:schemeClr val="tx2"/>
                </a:solidFill>
                <a:latin typeface="Aleo" panose="020F0502020204030203" pitchFamily="34" charset="0"/>
              </a:rPr>
              <a:t>Class Mammalia </a:t>
            </a:r>
            <a:r>
              <a:rPr lang="en-CA" sz="5400" b="1" dirty="0">
                <a:solidFill>
                  <a:schemeClr val="tx2"/>
                </a:solidFill>
                <a:latin typeface="Aleo" panose="020F0502020204030203" pitchFamily="34" charset="0"/>
              </a:rPr>
              <a:t>- Mammals</a:t>
            </a:r>
          </a:p>
        </p:txBody>
      </p:sp>
      <p:sp>
        <p:nvSpPr>
          <p:cNvPr id="5" name="Rectangle 4"/>
          <p:cNvSpPr/>
          <p:nvPr/>
        </p:nvSpPr>
        <p:spPr>
          <a:xfrm>
            <a:off x="5468750" y="2330820"/>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Young are fed milk from mammary glands</a:t>
            </a:r>
          </a:p>
        </p:txBody>
      </p:sp>
      <p:sp>
        <p:nvSpPr>
          <p:cNvPr id="6" name="Rectangle 5"/>
          <p:cNvSpPr/>
          <p:nvPr/>
        </p:nvSpPr>
        <p:spPr>
          <a:xfrm>
            <a:off x="5468746" y="3498196"/>
            <a:ext cx="6109168"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Have a diaphragm – muscle that separates the chest from the lower half of the body</a:t>
            </a:r>
          </a:p>
        </p:txBody>
      </p:sp>
      <p:sp>
        <p:nvSpPr>
          <p:cNvPr id="7" name="TextBox 6"/>
          <p:cNvSpPr txBox="1"/>
          <p:nvPr/>
        </p:nvSpPr>
        <p:spPr>
          <a:xfrm>
            <a:off x="4978589" y="1930710"/>
            <a:ext cx="5132070" cy="400110"/>
          </a:xfrm>
          <a:prstGeom prst="rect">
            <a:avLst/>
          </a:prstGeom>
          <a:noFill/>
        </p:spPr>
        <p:txBody>
          <a:bodyPr wrap="square" rtlCol="0">
            <a:spAutoFit/>
          </a:bodyPr>
          <a:lstStyle/>
          <a:p>
            <a:r>
              <a:rPr lang="en-CA" altLang="en-US" sz="2000" b="1" dirty="0">
                <a:solidFill>
                  <a:schemeClr val="tx2"/>
                </a:solidFill>
              </a:rPr>
              <a:t>Key Characteristics:</a:t>
            </a:r>
            <a:endParaRPr lang="en-US" altLang="en-US" sz="3200" b="1" dirty="0">
              <a:solidFill>
                <a:schemeClr val="tx2"/>
              </a:solidFill>
            </a:endParaRPr>
          </a:p>
        </p:txBody>
      </p:sp>
      <p:sp>
        <p:nvSpPr>
          <p:cNvPr id="8" name="Oval 7"/>
          <p:cNvSpPr/>
          <p:nvPr/>
        </p:nvSpPr>
        <p:spPr>
          <a:xfrm>
            <a:off x="526016" y="2061494"/>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285456" y="4386776"/>
            <a:ext cx="1569092" cy="151567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978589" y="5702400"/>
            <a:ext cx="6821852" cy="400110"/>
          </a:xfrm>
          <a:prstGeom prst="rect">
            <a:avLst/>
          </a:prstGeom>
          <a:noFill/>
        </p:spPr>
        <p:txBody>
          <a:bodyPr wrap="square" rtlCol="0">
            <a:spAutoFit/>
          </a:bodyPr>
          <a:lstStyle/>
          <a:p>
            <a:r>
              <a:rPr lang="en-CA" sz="2000" dirty="0">
                <a:solidFill>
                  <a:schemeClr val="tx2"/>
                </a:solidFill>
              </a:rPr>
              <a:t>Red Fox, Beaver, Richardson’s Ground Squirrel</a:t>
            </a:r>
          </a:p>
        </p:txBody>
      </p:sp>
      <p:sp>
        <p:nvSpPr>
          <p:cNvPr id="11" name="TextBox 10"/>
          <p:cNvSpPr txBox="1"/>
          <p:nvPr/>
        </p:nvSpPr>
        <p:spPr>
          <a:xfrm>
            <a:off x="4978589" y="5396489"/>
            <a:ext cx="5205227" cy="400110"/>
          </a:xfrm>
          <a:prstGeom prst="rect">
            <a:avLst/>
          </a:prstGeom>
          <a:noFill/>
        </p:spPr>
        <p:txBody>
          <a:bodyPr wrap="square" rtlCol="0">
            <a:spAutoFit/>
          </a:bodyPr>
          <a:lstStyle/>
          <a:p>
            <a:r>
              <a:rPr lang="en-CA" sz="2000" b="1" dirty="0">
                <a:solidFill>
                  <a:schemeClr val="tx2"/>
                </a:solidFill>
              </a:rPr>
              <a:t>Mammal Examples:</a:t>
            </a:r>
          </a:p>
        </p:txBody>
      </p:sp>
      <p:sp>
        <p:nvSpPr>
          <p:cNvPr id="12" name="Oval 11"/>
          <p:cNvSpPr/>
          <p:nvPr/>
        </p:nvSpPr>
        <p:spPr>
          <a:xfrm>
            <a:off x="3197474" y="2812984"/>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468747" y="2744685"/>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Endothermic (warm-blooded)</a:t>
            </a:r>
          </a:p>
        </p:txBody>
      </p:sp>
      <p:sp>
        <p:nvSpPr>
          <p:cNvPr id="15" name="Rectangle 14"/>
          <p:cNvSpPr/>
          <p:nvPr/>
        </p:nvSpPr>
        <p:spPr>
          <a:xfrm>
            <a:off x="5468745" y="3117234"/>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Have hair during at least one part of their life cycle</a:t>
            </a:r>
          </a:p>
        </p:txBody>
      </p:sp>
      <p:sp>
        <p:nvSpPr>
          <p:cNvPr id="16" name="Rectangle 15"/>
          <p:cNvSpPr/>
          <p:nvPr/>
        </p:nvSpPr>
        <p:spPr>
          <a:xfrm>
            <a:off x="5468745" y="4206082"/>
            <a:ext cx="6222511" cy="707886"/>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tx1">
                    <a:lumMod val="75000"/>
                    <a:lumOff val="25000"/>
                  </a:schemeClr>
                </a:solidFill>
              </a:rPr>
              <a:t>Lower jaw is </a:t>
            </a:r>
            <a:r>
              <a:rPr lang="en-US" sz="2000">
                <a:solidFill>
                  <a:schemeClr val="tx1">
                    <a:lumMod val="75000"/>
                    <a:lumOff val="25000"/>
                  </a:schemeClr>
                </a:solidFill>
              </a:rPr>
              <a:t>a single </a:t>
            </a:r>
            <a:r>
              <a:rPr lang="en-US" sz="2000" dirty="0">
                <a:solidFill>
                  <a:schemeClr val="tx1">
                    <a:lumMod val="75000"/>
                    <a:lumOff val="25000"/>
                  </a:schemeClr>
                </a:solidFill>
              </a:rPr>
              <a:t>bone &amp; middle ear is made up of three bones</a:t>
            </a:r>
            <a:endParaRPr lang="en-CA" sz="2000" dirty="0">
              <a:solidFill>
                <a:schemeClr val="tx1">
                  <a:lumMod val="75000"/>
                  <a:lumOff val="25000"/>
                </a:schemeClr>
              </a:solidFill>
            </a:endParaRPr>
          </a:p>
        </p:txBody>
      </p:sp>
      <p:sp>
        <p:nvSpPr>
          <p:cNvPr id="20" name="Rectangle 19"/>
          <p:cNvSpPr/>
          <p:nvPr/>
        </p:nvSpPr>
        <p:spPr>
          <a:xfrm>
            <a:off x="10277650" y="6127584"/>
            <a:ext cx="1938938" cy="215444"/>
          </a:xfrm>
          <a:prstGeom prst="rect">
            <a:avLst/>
          </a:prstGeom>
        </p:spPr>
        <p:txBody>
          <a:bodyPr wrap="square">
            <a:spAutoFit/>
          </a:bodyPr>
          <a:lstStyle/>
          <a:p>
            <a:r>
              <a:rPr lang="en-CA" sz="800" i="1" dirty="0">
                <a:solidFill>
                  <a:schemeClr val="bg1">
                    <a:lumMod val="75000"/>
                  </a:schemeClr>
                </a:solidFill>
              </a:rPr>
              <a:t>All photos from Ducks Unlimited Canada.</a:t>
            </a:r>
          </a:p>
        </p:txBody>
      </p:sp>
      <p:sp>
        <p:nvSpPr>
          <p:cNvPr id="21" name="Rectangle 20"/>
          <p:cNvSpPr/>
          <p:nvPr/>
        </p:nvSpPr>
        <p:spPr>
          <a:xfrm>
            <a:off x="5468750" y="4919961"/>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Breathe with lungs</a:t>
            </a:r>
          </a:p>
        </p:txBody>
      </p:sp>
    </p:spTree>
    <p:extLst>
      <p:ext uri="{BB962C8B-B14F-4D97-AF65-F5344CB8AC3E}">
        <p14:creationId xmlns:p14="http://schemas.microsoft.com/office/powerpoint/2010/main" val="11504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p:bldP spid="11" grpId="0"/>
      <p:bldP spid="12" grpId="0" animBg="1"/>
      <p:bldP spid="14" grpId="0"/>
      <p:bldP spid="15" grpId="0"/>
      <p:bldP spid="1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a:solidFill>
                  <a:schemeClr val="tx2"/>
                </a:solidFill>
                <a:latin typeface="Aleo" panose="020F0502020204030203" pitchFamily="34" charset="0"/>
              </a:rPr>
              <a:t>Class Amphibia </a:t>
            </a:r>
            <a:r>
              <a:rPr lang="en-CA" sz="5400" b="1" dirty="0">
                <a:solidFill>
                  <a:schemeClr val="tx2"/>
                </a:solidFill>
                <a:latin typeface="Aleo" panose="020F0502020204030203" pitchFamily="34" charset="0"/>
              </a:rPr>
              <a:t>- Amphibians</a:t>
            </a:r>
          </a:p>
        </p:txBody>
      </p:sp>
      <p:sp>
        <p:nvSpPr>
          <p:cNvPr id="5" name="Rectangle 4"/>
          <p:cNvSpPr/>
          <p:nvPr/>
        </p:nvSpPr>
        <p:spPr>
          <a:xfrm>
            <a:off x="5468750" y="2399119"/>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Hatch from unshelled (jelly-like) eggs</a:t>
            </a:r>
          </a:p>
        </p:txBody>
      </p:sp>
      <p:sp>
        <p:nvSpPr>
          <p:cNvPr id="7" name="TextBox 6"/>
          <p:cNvSpPr txBox="1"/>
          <p:nvPr/>
        </p:nvSpPr>
        <p:spPr>
          <a:xfrm>
            <a:off x="4978589" y="1999009"/>
            <a:ext cx="5132070" cy="400110"/>
          </a:xfrm>
          <a:prstGeom prst="rect">
            <a:avLst/>
          </a:prstGeom>
          <a:noFill/>
        </p:spPr>
        <p:txBody>
          <a:bodyPr wrap="square" rtlCol="0">
            <a:spAutoFit/>
          </a:bodyPr>
          <a:lstStyle/>
          <a:p>
            <a:r>
              <a:rPr lang="en-CA" altLang="en-US" sz="2000" b="1" dirty="0">
                <a:solidFill>
                  <a:schemeClr val="tx2"/>
                </a:solidFill>
              </a:rPr>
              <a:t>Key Characteristics:</a:t>
            </a:r>
            <a:endParaRPr lang="en-US" altLang="en-US" sz="3200" b="1" dirty="0">
              <a:solidFill>
                <a:schemeClr val="tx2"/>
              </a:solidFill>
            </a:endParaRPr>
          </a:p>
        </p:txBody>
      </p:sp>
      <p:sp>
        <p:nvSpPr>
          <p:cNvPr id="8" name="Oval 7"/>
          <p:cNvSpPr/>
          <p:nvPr/>
        </p:nvSpPr>
        <p:spPr>
          <a:xfrm>
            <a:off x="600447" y="2061494"/>
            <a:ext cx="2558443" cy="2551423"/>
          </a:xfrm>
          <a:prstGeom prst="ellipse">
            <a:avLst/>
          </a:prstGeom>
          <a:blipFill>
            <a:blip r:embed="rId3">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86776"/>
            <a:ext cx="1712239" cy="156988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072423" y="5599978"/>
            <a:ext cx="6821852" cy="400110"/>
          </a:xfrm>
          <a:prstGeom prst="rect">
            <a:avLst/>
          </a:prstGeom>
          <a:noFill/>
        </p:spPr>
        <p:txBody>
          <a:bodyPr wrap="square" rtlCol="0">
            <a:spAutoFit/>
          </a:bodyPr>
          <a:lstStyle/>
          <a:p>
            <a:r>
              <a:rPr lang="en-CA" sz="2000" dirty="0">
                <a:solidFill>
                  <a:schemeClr val="tx2"/>
                </a:solidFill>
              </a:rPr>
              <a:t>Northern Leopard Frog, Wood Frog, American Toad</a:t>
            </a:r>
          </a:p>
        </p:txBody>
      </p:sp>
      <p:sp>
        <p:nvSpPr>
          <p:cNvPr id="11" name="TextBox 10"/>
          <p:cNvSpPr txBox="1"/>
          <p:nvPr/>
        </p:nvSpPr>
        <p:spPr>
          <a:xfrm>
            <a:off x="5072423" y="5294067"/>
            <a:ext cx="5205227" cy="400110"/>
          </a:xfrm>
          <a:prstGeom prst="rect">
            <a:avLst/>
          </a:prstGeom>
          <a:noFill/>
        </p:spPr>
        <p:txBody>
          <a:bodyPr wrap="square" rtlCol="0">
            <a:spAutoFit/>
          </a:bodyPr>
          <a:lstStyle/>
          <a:p>
            <a:r>
              <a:rPr lang="en-CA" sz="2000" b="1" dirty="0">
                <a:solidFill>
                  <a:schemeClr val="tx2"/>
                </a:solidFill>
              </a:rPr>
              <a:t>Amphibian Examples:</a:t>
            </a:r>
          </a:p>
        </p:txBody>
      </p:sp>
      <p:sp>
        <p:nvSpPr>
          <p:cNvPr id="12" name="Oval 11"/>
          <p:cNvSpPr/>
          <p:nvPr/>
        </p:nvSpPr>
        <p:spPr>
          <a:xfrm>
            <a:off x="3197474" y="2812984"/>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468747" y="2812984"/>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Ectothermic (cold-blooded)</a:t>
            </a:r>
          </a:p>
        </p:txBody>
      </p:sp>
      <p:sp>
        <p:nvSpPr>
          <p:cNvPr id="15" name="Rectangle 14"/>
          <p:cNvSpPr/>
          <p:nvPr/>
        </p:nvSpPr>
        <p:spPr>
          <a:xfrm>
            <a:off x="5468746" y="3225262"/>
            <a:ext cx="656214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Moist, permeable skin</a:t>
            </a:r>
          </a:p>
        </p:txBody>
      </p:sp>
      <p:sp>
        <p:nvSpPr>
          <p:cNvPr id="16" name="Rectangle 15"/>
          <p:cNvSpPr/>
          <p:nvPr/>
        </p:nvSpPr>
        <p:spPr>
          <a:xfrm>
            <a:off x="5455683" y="3617025"/>
            <a:ext cx="5785532"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Young are filter feeders, eating plants and animals; adults are carnivorous (meat-eating)</a:t>
            </a:r>
          </a:p>
        </p:txBody>
      </p:sp>
      <p:sp>
        <p:nvSpPr>
          <p:cNvPr id="17" name="Rectangle 16"/>
          <p:cNvSpPr/>
          <p:nvPr/>
        </p:nvSpPr>
        <p:spPr>
          <a:xfrm>
            <a:off x="5455683" y="4758318"/>
            <a:ext cx="588160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Tetrapods – possess four limbs</a:t>
            </a:r>
          </a:p>
        </p:txBody>
      </p:sp>
      <p:sp>
        <p:nvSpPr>
          <p:cNvPr id="19" name="Rectangle 18"/>
          <p:cNvSpPr/>
          <p:nvPr/>
        </p:nvSpPr>
        <p:spPr>
          <a:xfrm>
            <a:off x="9626600" y="6127584"/>
            <a:ext cx="2589988" cy="215444"/>
          </a:xfrm>
          <a:prstGeom prst="rect">
            <a:avLst/>
          </a:prstGeom>
        </p:spPr>
        <p:txBody>
          <a:bodyPr wrap="square">
            <a:spAutoFit/>
          </a:bodyPr>
          <a:lstStyle/>
          <a:p>
            <a:r>
              <a:rPr lang="en-US" sz="800" i="1" dirty="0">
                <a:solidFill>
                  <a:schemeClr val="bg1">
                    <a:lumMod val="75000"/>
                  </a:schemeClr>
                </a:solidFill>
              </a:rPr>
              <a:t>Photos from Ducks Unlimited Canada and Alan W. Wells.</a:t>
            </a:r>
          </a:p>
        </p:txBody>
      </p:sp>
      <p:sp>
        <p:nvSpPr>
          <p:cNvPr id="21" name="Rectangle 20"/>
          <p:cNvSpPr/>
          <p:nvPr/>
        </p:nvSpPr>
        <p:spPr>
          <a:xfrm>
            <a:off x="5468746" y="4339014"/>
            <a:ext cx="588160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Breathe with lungs, gills and the skin </a:t>
            </a:r>
          </a:p>
        </p:txBody>
      </p:sp>
    </p:spTree>
    <p:extLst>
      <p:ext uri="{BB962C8B-B14F-4D97-AF65-F5344CB8AC3E}">
        <p14:creationId xmlns:p14="http://schemas.microsoft.com/office/powerpoint/2010/main" val="28471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16" grpId="0"/>
      <p:bldP spid="17"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a:solidFill>
                  <a:schemeClr val="tx2"/>
                </a:solidFill>
                <a:latin typeface="Aleo" panose="020F0502020204030203" pitchFamily="34" charset="0"/>
              </a:rPr>
              <a:t>Class Reptilis </a:t>
            </a:r>
            <a:r>
              <a:rPr lang="en-CA" sz="5400" b="1" dirty="0">
                <a:solidFill>
                  <a:schemeClr val="tx2"/>
                </a:solidFill>
                <a:latin typeface="Aleo" panose="020F0502020204030203" pitchFamily="34" charset="0"/>
              </a:rPr>
              <a:t>- Reptiles</a:t>
            </a:r>
          </a:p>
        </p:txBody>
      </p:sp>
      <p:sp>
        <p:nvSpPr>
          <p:cNvPr id="5" name="Rectangle 4"/>
          <p:cNvSpPr/>
          <p:nvPr/>
        </p:nvSpPr>
        <p:spPr>
          <a:xfrm>
            <a:off x="5468750" y="2571672"/>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Hatch from shelled eggs</a:t>
            </a:r>
          </a:p>
        </p:txBody>
      </p:sp>
      <p:sp>
        <p:nvSpPr>
          <p:cNvPr id="7" name="TextBox 6"/>
          <p:cNvSpPr txBox="1"/>
          <p:nvPr/>
        </p:nvSpPr>
        <p:spPr>
          <a:xfrm>
            <a:off x="4978589" y="2171562"/>
            <a:ext cx="5132070" cy="400110"/>
          </a:xfrm>
          <a:prstGeom prst="rect">
            <a:avLst/>
          </a:prstGeom>
          <a:noFill/>
        </p:spPr>
        <p:txBody>
          <a:bodyPr wrap="square" rtlCol="0">
            <a:spAutoFit/>
          </a:bodyPr>
          <a:lstStyle/>
          <a:p>
            <a:r>
              <a:rPr lang="en-CA" altLang="en-US" sz="2000" b="1" dirty="0">
                <a:solidFill>
                  <a:schemeClr val="tx2"/>
                </a:solidFill>
              </a:rPr>
              <a:t>Key Characteristics:</a:t>
            </a:r>
            <a:endParaRPr lang="en-US" altLang="en-US" sz="3200" b="1" dirty="0">
              <a:solidFill>
                <a:schemeClr val="tx2"/>
              </a:solidFill>
            </a:endParaRPr>
          </a:p>
        </p:txBody>
      </p:sp>
      <p:sp>
        <p:nvSpPr>
          <p:cNvPr id="8" name="Oval 7"/>
          <p:cNvSpPr/>
          <p:nvPr/>
        </p:nvSpPr>
        <p:spPr>
          <a:xfrm>
            <a:off x="526016" y="2061494"/>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86776"/>
            <a:ext cx="1712239" cy="162609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978589" y="5563153"/>
            <a:ext cx="6821852" cy="400110"/>
          </a:xfrm>
          <a:prstGeom prst="rect">
            <a:avLst/>
          </a:prstGeom>
          <a:noFill/>
        </p:spPr>
        <p:txBody>
          <a:bodyPr wrap="square" rtlCol="0">
            <a:spAutoFit/>
          </a:bodyPr>
          <a:lstStyle/>
          <a:p>
            <a:r>
              <a:rPr lang="en-CA" sz="2000" dirty="0">
                <a:solidFill>
                  <a:schemeClr val="tx2"/>
                </a:solidFill>
              </a:rPr>
              <a:t>Snapping Turtle, Western Plains Garter Snake, Painted Turtle</a:t>
            </a:r>
          </a:p>
        </p:txBody>
      </p:sp>
      <p:sp>
        <p:nvSpPr>
          <p:cNvPr id="11" name="TextBox 10"/>
          <p:cNvSpPr txBox="1"/>
          <p:nvPr/>
        </p:nvSpPr>
        <p:spPr>
          <a:xfrm>
            <a:off x="4978589" y="5257242"/>
            <a:ext cx="5205227" cy="400110"/>
          </a:xfrm>
          <a:prstGeom prst="rect">
            <a:avLst/>
          </a:prstGeom>
          <a:noFill/>
        </p:spPr>
        <p:txBody>
          <a:bodyPr wrap="square" rtlCol="0">
            <a:spAutoFit/>
          </a:bodyPr>
          <a:lstStyle/>
          <a:p>
            <a:r>
              <a:rPr lang="en-CA" sz="2000" b="1" dirty="0">
                <a:solidFill>
                  <a:schemeClr val="tx2"/>
                </a:solidFill>
              </a:rPr>
              <a:t>Reptile Examples:</a:t>
            </a:r>
          </a:p>
        </p:txBody>
      </p:sp>
      <p:sp>
        <p:nvSpPr>
          <p:cNvPr id="12" name="Oval 11"/>
          <p:cNvSpPr/>
          <p:nvPr/>
        </p:nvSpPr>
        <p:spPr>
          <a:xfrm>
            <a:off x="3197474" y="2812984"/>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468747" y="2985537"/>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Ectothermic (cold-blooded)</a:t>
            </a:r>
          </a:p>
        </p:txBody>
      </p:sp>
      <p:sp>
        <p:nvSpPr>
          <p:cNvPr id="15" name="Rectangle 14"/>
          <p:cNvSpPr/>
          <p:nvPr/>
        </p:nvSpPr>
        <p:spPr>
          <a:xfrm>
            <a:off x="5468746" y="3397815"/>
            <a:ext cx="656214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Dry, scaly skin (can also be covered by bony plates)</a:t>
            </a:r>
          </a:p>
        </p:txBody>
      </p:sp>
      <p:sp>
        <p:nvSpPr>
          <p:cNvPr id="17" name="Rectangle 16"/>
          <p:cNvSpPr/>
          <p:nvPr/>
        </p:nvSpPr>
        <p:spPr>
          <a:xfrm>
            <a:off x="5455682" y="4145047"/>
            <a:ext cx="6300889" cy="1015663"/>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Most are tetrapods (possess four limbs) while those that are legless (like snakes) descended from four-limbed creatures</a:t>
            </a:r>
          </a:p>
        </p:txBody>
      </p:sp>
      <p:sp>
        <p:nvSpPr>
          <p:cNvPr id="19" name="Rectangle 18"/>
          <p:cNvSpPr/>
          <p:nvPr/>
        </p:nvSpPr>
        <p:spPr>
          <a:xfrm>
            <a:off x="10277650" y="6127584"/>
            <a:ext cx="1938938" cy="215444"/>
          </a:xfrm>
          <a:prstGeom prst="rect">
            <a:avLst/>
          </a:prstGeom>
        </p:spPr>
        <p:txBody>
          <a:bodyPr wrap="square">
            <a:spAutoFit/>
          </a:bodyPr>
          <a:lstStyle/>
          <a:p>
            <a:r>
              <a:rPr lang="en-CA" sz="800" i="1" dirty="0">
                <a:solidFill>
                  <a:schemeClr val="bg1">
                    <a:lumMod val="75000"/>
                  </a:schemeClr>
                </a:solidFill>
              </a:rPr>
              <a:t>All photos from Ducks Unlimited Canada.</a:t>
            </a:r>
          </a:p>
        </p:txBody>
      </p:sp>
      <p:sp>
        <p:nvSpPr>
          <p:cNvPr id="21" name="Rectangle 20"/>
          <p:cNvSpPr/>
          <p:nvPr/>
        </p:nvSpPr>
        <p:spPr>
          <a:xfrm>
            <a:off x="5468746" y="3769462"/>
            <a:ext cx="588160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Breathe with lungs</a:t>
            </a:r>
          </a:p>
        </p:txBody>
      </p:sp>
    </p:spTree>
    <p:extLst>
      <p:ext uri="{BB962C8B-B14F-4D97-AF65-F5344CB8AC3E}">
        <p14:creationId xmlns:p14="http://schemas.microsoft.com/office/powerpoint/2010/main" val="291617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1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a:solidFill>
                  <a:schemeClr val="tx2"/>
                </a:solidFill>
                <a:latin typeface="Aleo" panose="020F0502020204030203" pitchFamily="34" charset="0"/>
              </a:rPr>
              <a:t>Class Aves </a:t>
            </a:r>
            <a:r>
              <a:rPr lang="en-CA" sz="5400" b="1" dirty="0">
                <a:solidFill>
                  <a:schemeClr val="tx2"/>
                </a:solidFill>
                <a:latin typeface="Aleo" panose="020F0502020204030203" pitchFamily="34" charset="0"/>
              </a:rPr>
              <a:t>- Birds</a:t>
            </a:r>
          </a:p>
        </p:txBody>
      </p:sp>
      <p:sp>
        <p:nvSpPr>
          <p:cNvPr id="5" name="Rectangle 4"/>
          <p:cNvSpPr/>
          <p:nvPr/>
        </p:nvSpPr>
        <p:spPr>
          <a:xfrm>
            <a:off x="5470845" y="2403602"/>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Hatch from shelled eggs</a:t>
            </a:r>
          </a:p>
        </p:txBody>
      </p:sp>
      <p:sp>
        <p:nvSpPr>
          <p:cNvPr id="7" name="TextBox 6"/>
          <p:cNvSpPr txBox="1"/>
          <p:nvPr/>
        </p:nvSpPr>
        <p:spPr>
          <a:xfrm>
            <a:off x="4980684" y="2003492"/>
            <a:ext cx="5132070" cy="400110"/>
          </a:xfrm>
          <a:prstGeom prst="rect">
            <a:avLst/>
          </a:prstGeom>
          <a:noFill/>
        </p:spPr>
        <p:txBody>
          <a:bodyPr wrap="square" rtlCol="0">
            <a:spAutoFit/>
          </a:bodyPr>
          <a:lstStyle/>
          <a:p>
            <a:r>
              <a:rPr lang="en-CA" altLang="en-US" sz="2000" b="1" dirty="0">
                <a:solidFill>
                  <a:schemeClr val="tx2"/>
                </a:solidFill>
              </a:rPr>
              <a:t>Key Characteristics:</a:t>
            </a:r>
            <a:endParaRPr lang="en-US" altLang="en-US" sz="3200" b="1" dirty="0">
              <a:solidFill>
                <a:schemeClr val="tx2"/>
              </a:solidFill>
            </a:endParaRPr>
          </a:p>
        </p:txBody>
      </p:sp>
      <p:sp>
        <p:nvSpPr>
          <p:cNvPr id="8" name="Oval 7"/>
          <p:cNvSpPr/>
          <p:nvPr/>
        </p:nvSpPr>
        <p:spPr>
          <a:xfrm>
            <a:off x="526016" y="2061494"/>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86776"/>
            <a:ext cx="1712239" cy="162609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072423" y="5707704"/>
            <a:ext cx="6821852" cy="400110"/>
          </a:xfrm>
          <a:prstGeom prst="rect">
            <a:avLst/>
          </a:prstGeom>
          <a:noFill/>
        </p:spPr>
        <p:txBody>
          <a:bodyPr wrap="square" rtlCol="0">
            <a:spAutoFit/>
          </a:bodyPr>
          <a:lstStyle/>
          <a:p>
            <a:r>
              <a:rPr lang="en-CA" sz="2000" dirty="0">
                <a:solidFill>
                  <a:schemeClr val="tx2"/>
                </a:solidFill>
              </a:rPr>
              <a:t>American White Pelican, Common Yellowthroat, Bald Eagle</a:t>
            </a:r>
          </a:p>
        </p:txBody>
      </p:sp>
      <p:sp>
        <p:nvSpPr>
          <p:cNvPr id="11" name="TextBox 10"/>
          <p:cNvSpPr txBox="1"/>
          <p:nvPr/>
        </p:nvSpPr>
        <p:spPr>
          <a:xfrm>
            <a:off x="5072423" y="5401793"/>
            <a:ext cx="5205227" cy="400110"/>
          </a:xfrm>
          <a:prstGeom prst="rect">
            <a:avLst/>
          </a:prstGeom>
          <a:noFill/>
        </p:spPr>
        <p:txBody>
          <a:bodyPr wrap="square" rtlCol="0">
            <a:spAutoFit/>
          </a:bodyPr>
          <a:lstStyle/>
          <a:p>
            <a:r>
              <a:rPr lang="en-CA" sz="2000" b="1" dirty="0">
                <a:solidFill>
                  <a:schemeClr val="tx2"/>
                </a:solidFill>
              </a:rPr>
              <a:t>Bird Examples:</a:t>
            </a:r>
          </a:p>
        </p:txBody>
      </p:sp>
      <p:sp>
        <p:nvSpPr>
          <p:cNvPr id="12" name="Oval 11"/>
          <p:cNvSpPr/>
          <p:nvPr/>
        </p:nvSpPr>
        <p:spPr>
          <a:xfrm>
            <a:off x="3197474" y="2812984"/>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470842" y="2817467"/>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Endothermic (warm-blooded)</a:t>
            </a:r>
          </a:p>
        </p:txBody>
      </p:sp>
      <p:sp>
        <p:nvSpPr>
          <p:cNvPr id="15" name="Rectangle 14"/>
          <p:cNvSpPr/>
          <p:nvPr/>
        </p:nvSpPr>
        <p:spPr>
          <a:xfrm>
            <a:off x="5470841" y="3229745"/>
            <a:ext cx="656214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Feathers and wings, but not all can fly</a:t>
            </a:r>
          </a:p>
        </p:txBody>
      </p:sp>
      <p:sp>
        <p:nvSpPr>
          <p:cNvPr id="17" name="Rectangle 16"/>
          <p:cNvSpPr/>
          <p:nvPr/>
        </p:nvSpPr>
        <p:spPr>
          <a:xfrm>
            <a:off x="5470841" y="3621856"/>
            <a:ext cx="6300889"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Beaks/bills – no teeth, but can have teeth-like ridges, and will grind or rip apart their food</a:t>
            </a:r>
          </a:p>
        </p:txBody>
      </p:sp>
      <p:sp>
        <p:nvSpPr>
          <p:cNvPr id="19" name="Rectangle 18"/>
          <p:cNvSpPr/>
          <p:nvPr/>
        </p:nvSpPr>
        <p:spPr>
          <a:xfrm>
            <a:off x="10277650" y="6127584"/>
            <a:ext cx="1938938" cy="215444"/>
          </a:xfrm>
          <a:prstGeom prst="rect">
            <a:avLst/>
          </a:prstGeom>
        </p:spPr>
        <p:txBody>
          <a:bodyPr wrap="square">
            <a:spAutoFit/>
          </a:bodyPr>
          <a:lstStyle/>
          <a:p>
            <a:r>
              <a:rPr lang="en-CA" sz="800" i="1" dirty="0">
                <a:solidFill>
                  <a:schemeClr val="bg1">
                    <a:lumMod val="75000"/>
                  </a:schemeClr>
                </a:solidFill>
              </a:rPr>
              <a:t>All photos from Ducks Unlimited Canada.</a:t>
            </a:r>
          </a:p>
        </p:txBody>
      </p:sp>
      <p:sp>
        <p:nvSpPr>
          <p:cNvPr id="21" name="Rectangle 20"/>
          <p:cNvSpPr/>
          <p:nvPr/>
        </p:nvSpPr>
        <p:spPr>
          <a:xfrm>
            <a:off x="5470841" y="4280272"/>
            <a:ext cx="628782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The most developed eye sight among animals</a:t>
            </a:r>
          </a:p>
        </p:txBody>
      </p:sp>
      <p:sp>
        <p:nvSpPr>
          <p:cNvPr id="16" name="Rectangle 15"/>
          <p:cNvSpPr/>
          <p:nvPr/>
        </p:nvSpPr>
        <p:spPr>
          <a:xfrm>
            <a:off x="5470841" y="4693907"/>
            <a:ext cx="5881609"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The most efficient respiratory system among all vertebrates</a:t>
            </a:r>
          </a:p>
        </p:txBody>
      </p:sp>
    </p:spTree>
    <p:extLst>
      <p:ext uri="{BB962C8B-B14F-4D97-AF65-F5344CB8AC3E}">
        <p14:creationId xmlns:p14="http://schemas.microsoft.com/office/powerpoint/2010/main" val="27125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17" grpId="0"/>
      <p:bldP spid="2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33611" cy="1450757"/>
          </a:xfrm>
        </p:spPr>
        <p:txBody>
          <a:bodyPr>
            <a:normAutofit/>
          </a:bodyPr>
          <a:lstStyle/>
          <a:p>
            <a:r>
              <a:rPr lang="en-CA" sz="5400" b="1" i="1" dirty="0">
                <a:solidFill>
                  <a:schemeClr val="tx2"/>
                </a:solidFill>
                <a:latin typeface="Aleo" panose="020F0502020204030203" pitchFamily="34" charset="0"/>
              </a:rPr>
              <a:t>Class Osteichthyes </a:t>
            </a:r>
            <a:r>
              <a:rPr lang="en-CA" sz="5400" b="1" dirty="0">
                <a:solidFill>
                  <a:schemeClr val="tx2"/>
                </a:solidFill>
                <a:latin typeface="Aleo" panose="020F0502020204030203" pitchFamily="34" charset="0"/>
              </a:rPr>
              <a:t>- Bony Fish</a:t>
            </a:r>
          </a:p>
        </p:txBody>
      </p:sp>
      <p:sp>
        <p:nvSpPr>
          <p:cNvPr id="5" name="Rectangle 4"/>
          <p:cNvSpPr/>
          <p:nvPr/>
        </p:nvSpPr>
        <p:spPr>
          <a:xfrm>
            <a:off x="5581761" y="2432946"/>
            <a:ext cx="5778369"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Hatch from unshelled (jelly-like) eggs – produce large amount of small eggs</a:t>
            </a:r>
          </a:p>
        </p:txBody>
      </p:sp>
      <p:sp>
        <p:nvSpPr>
          <p:cNvPr id="7" name="TextBox 6"/>
          <p:cNvSpPr txBox="1"/>
          <p:nvPr/>
        </p:nvSpPr>
        <p:spPr>
          <a:xfrm>
            <a:off x="5091604" y="2043271"/>
            <a:ext cx="5132070" cy="400110"/>
          </a:xfrm>
          <a:prstGeom prst="rect">
            <a:avLst/>
          </a:prstGeom>
          <a:noFill/>
        </p:spPr>
        <p:txBody>
          <a:bodyPr wrap="square" rtlCol="0">
            <a:spAutoFit/>
          </a:bodyPr>
          <a:lstStyle/>
          <a:p>
            <a:r>
              <a:rPr lang="en-CA" altLang="en-US" sz="2000" b="1" dirty="0">
                <a:solidFill>
                  <a:schemeClr val="tx2"/>
                </a:solidFill>
              </a:rPr>
              <a:t>Key Characteristics:</a:t>
            </a:r>
            <a:endParaRPr lang="en-US" altLang="en-US" sz="3200" b="1" dirty="0">
              <a:solidFill>
                <a:schemeClr val="tx2"/>
              </a:solidFill>
            </a:endParaRPr>
          </a:p>
        </p:txBody>
      </p:sp>
      <p:sp>
        <p:nvSpPr>
          <p:cNvPr id="8" name="Oval 7"/>
          <p:cNvSpPr/>
          <p:nvPr/>
        </p:nvSpPr>
        <p:spPr>
          <a:xfrm>
            <a:off x="526016" y="2061494"/>
            <a:ext cx="2558443" cy="255142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86776"/>
            <a:ext cx="1712239" cy="162609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091604" y="5415940"/>
            <a:ext cx="6821852" cy="400110"/>
          </a:xfrm>
          <a:prstGeom prst="rect">
            <a:avLst/>
          </a:prstGeom>
          <a:noFill/>
        </p:spPr>
        <p:txBody>
          <a:bodyPr wrap="square" rtlCol="0">
            <a:spAutoFit/>
          </a:bodyPr>
          <a:lstStyle/>
          <a:p>
            <a:r>
              <a:rPr lang="en-CA" sz="2000" dirty="0">
                <a:solidFill>
                  <a:schemeClr val="tx2"/>
                </a:solidFill>
              </a:rPr>
              <a:t>Northern Pike, Fathead Minnow, Brook Stickleback </a:t>
            </a:r>
          </a:p>
        </p:txBody>
      </p:sp>
      <p:sp>
        <p:nvSpPr>
          <p:cNvPr id="11" name="TextBox 10"/>
          <p:cNvSpPr txBox="1"/>
          <p:nvPr/>
        </p:nvSpPr>
        <p:spPr>
          <a:xfrm>
            <a:off x="5091604" y="5110029"/>
            <a:ext cx="5205227" cy="400110"/>
          </a:xfrm>
          <a:prstGeom prst="rect">
            <a:avLst/>
          </a:prstGeom>
          <a:noFill/>
        </p:spPr>
        <p:txBody>
          <a:bodyPr wrap="square" rtlCol="0">
            <a:spAutoFit/>
          </a:bodyPr>
          <a:lstStyle/>
          <a:p>
            <a:r>
              <a:rPr lang="en-CA" sz="2000" b="1" dirty="0">
                <a:solidFill>
                  <a:schemeClr val="tx2"/>
                </a:solidFill>
              </a:rPr>
              <a:t>Bony Fish Examples:</a:t>
            </a:r>
          </a:p>
        </p:txBody>
      </p:sp>
      <p:sp>
        <p:nvSpPr>
          <p:cNvPr id="12" name="Oval 11"/>
          <p:cNvSpPr/>
          <p:nvPr/>
        </p:nvSpPr>
        <p:spPr>
          <a:xfrm>
            <a:off x="3197474" y="2812984"/>
            <a:ext cx="1781115" cy="173221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568697" y="3084620"/>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Ectothermic (cold-blooded) with a few exceptions</a:t>
            </a:r>
          </a:p>
        </p:txBody>
      </p:sp>
      <p:sp>
        <p:nvSpPr>
          <p:cNvPr id="15" name="Rectangle 14"/>
          <p:cNvSpPr/>
          <p:nvPr/>
        </p:nvSpPr>
        <p:spPr>
          <a:xfrm>
            <a:off x="5568697" y="3480939"/>
            <a:ext cx="656214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Skeleton is made up of calcium-based bones</a:t>
            </a:r>
          </a:p>
        </p:txBody>
      </p:sp>
      <p:sp>
        <p:nvSpPr>
          <p:cNvPr id="19" name="Rectangle 18"/>
          <p:cNvSpPr/>
          <p:nvPr/>
        </p:nvSpPr>
        <p:spPr>
          <a:xfrm>
            <a:off x="6234545" y="6127584"/>
            <a:ext cx="5982043" cy="215444"/>
          </a:xfrm>
          <a:prstGeom prst="rect">
            <a:avLst/>
          </a:prstGeom>
        </p:spPr>
        <p:txBody>
          <a:bodyPr wrap="square">
            <a:spAutoFit/>
          </a:bodyPr>
          <a:lstStyle/>
          <a:p>
            <a:r>
              <a:rPr lang="en-CA" sz="800" i="1" dirty="0">
                <a:solidFill>
                  <a:schemeClr val="bg1">
                    <a:lumMod val="75000"/>
                  </a:schemeClr>
                </a:solidFill>
              </a:rPr>
              <a:t>Northern Pyke image from Wikipedia. Stickleback image from dnr.cornell.edu. Fathead minnow image from earthguide.ucsd.edu/fishes.</a:t>
            </a:r>
          </a:p>
        </p:txBody>
      </p:sp>
      <p:sp>
        <p:nvSpPr>
          <p:cNvPr id="21" name="Rectangle 20"/>
          <p:cNvSpPr/>
          <p:nvPr/>
        </p:nvSpPr>
        <p:spPr>
          <a:xfrm>
            <a:off x="5568697" y="4564651"/>
            <a:ext cx="628782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Found in both saltwater and freshwater habitats </a:t>
            </a:r>
          </a:p>
        </p:txBody>
      </p:sp>
      <p:sp>
        <p:nvSpPr>
          <p:cNvPr id="18" name="Rectangle 17"/>
          <p:cNvSpPr/>
          <p:nvPr/>
        </p:nvSpPr>
        <p:spPr>
          <a:xfrm>
            <a:off x="5581761" y="3853007"/>
            <a:ext cx="628782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Bilaterally flattened in shape</a:t>
            </a:r>
          </a:p>
        </p:txBody>
      </p:sp>
      <p:sp>
        <p:nvSpPr>
          <p:cNvPr id="23" name="Rectangle 22"/>
          <p:cNvSpPr/>
          <p:nvPr/>
        </p:nvSpPr>
        <p:spPr>
          <a:xfrm>
            <a:off x="5568697" y="4188847"/>
            <a:ext cx="6732684"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Swim bladder helps control their buoyancy</a:t>
            </a:r>
          </a:p>
        </p:txBody>
      </p:sp>
    </p:spTree>
    <p:extLst>
      <p:ext uri="{BB962C8B-B14F-4D97-AF65-F5344CB8AC3E}">
        <p14:creationId xmlns:p14="http://schemas.microsoft.com/office/powerpoint/2010/main" val="299005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21" grpId="0"/>
      <p:bldP spid="18" grpId="0"/>
      <p:bldP spid="23" grpId="0"/>
    </p:bld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632E62"/>
      </a:dk2>
      <a:lt2>
        <a:srgbClr val="EAE5EB"/>
      </a:lt2>
      <a:accent1>
        <a:srgbClr val="92278F"/>
      </a:accent1>
      <a:accent2>
        <a:srgbClr val="632E62"/>
      </a:accent2>
      <a:accent3>
        <a:srgbClr val="482CBC"/>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21" ma:contentTypeDescription="Create a new document." ma:contentTypeScope="" ma:versionID="dc4c6e215484d0656e6df36dcd5a0f38">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47dece85ed352dbbcdccce20a3196c37"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10defb1-7675-472a-a413-71c2e4931000}" ma:internalName="TaxCatchAll" ma:showField="CatchAllData" ma:web="0137a5ad-ac98-4981-b4c7-8563c6144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137a5ad-ac98-4981-b4c7-8563c6144a29" xsi:nil="true"/>
    <lcf76f155ced4ddcb4097134ff3c332f xmlns="eb741441-2dce-446e-a303-1f1b1d8633c3">
      <Terms xmlns="http://schemas.microsoft.com/office/infopath/2007/PartnerControls"/>
    </lcf76f155ced4ddcb4097134ff3c332f>
    <_Flow_SignoffStatus xmlns="eb741441-2dce-446e-a303-1f1b1d8633c3" xsi:nil="true"/>
  </documentManagement>
</p:properties>
</file>

<file path=customXml/itemProps1.xml><?xml version="1.0" encoding="utf-8"?>
<ds:datastoreItem xmlns:ds="http://schemas.openxmlformats.org/officeDocument/2006/customXml" ds:itemID="{A0BB4793-06C2-4492-9723-A48F0EBF46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06CDCE-C69E-4E0F-8174-926EE729CEF0}">
  <ds:schemaRefs>
    <ds:schemaRef ds:uri="http://schemas.microsoft.com/sharepoint/v3/contenttype/forms"/>
  </ds:schemaRefs>
</ds:datastoreItem>
</file>

<file path=customXml/itemProps3.xml><?xml version="1.0" encoding="utf-8"?>
<ds:datastoreItem xmlns:ds="http://schemas.openxmlformats.org/officeDocument/2006/customXml" ds:itemID="{2BCA6168-1DB5-41C5-9ECB-84EEB6C84CED}">
  <ds:schemaRefs>
    <ds:schemaRef ds:uri="http://schemas.microsoft.com/office/2006/metadata/properties"/>
    <ds:schemaRef ds:uri="http://schemas.microsoft.com/office/infopath/2007/PartnerControls"/>
    <ds:schemaRef ds:uri="http://schemas.microsoft.com/sharepoint/v3"/>
    <ds:schemaRef ds:uri="0137a5ad-ac98-4981-b4c7-8563c6144a29"/>
    <ds:schemaRef ds:uri="eb741441-2dce-446e-a303-1f1b1d8633c3"/>
  </ds:schemaRefs>
</ds:datastoreItem>
</file>

<file path=docProps/app.xml><?xml version="1.0" encoding="utf-8"?>
<Properties xmlns="http://schemas.openxmlformats.org/officeDocument/2006/extended-properties" xmlns:vt="http://schemas.openxmlformats.org/officeDocument/2006/docPropsVTypes">
  <Template>Retrospect</Template>
  <TotalTime>2604</TotalTime>
  <Words>1705</Words>
  <Application>Microsoft Office PowerPoint</Application>
  <PresentationFormat>Widescreen</PresentationFormat>
  <Paragraphs>141</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Aleo</vt:lpstr>
      <vt:lpstr>Arial</vt:lpstr>
      <vt:lpstr>Calibri</vt:lpstr>
      <vt:lpstr>Calibri Light</vt:lpstr>
      <vt:lpstr>Retrospect</vt:lpstr>
      <vt:lpstr>Vertebrate Race</vt:lpstr>
      <vt:lpstr>What are vertebrates?</vt:lpstr>
      <vt:lpstr>The Diversity of Vertebrates</vt:lpstr>
      <vt:lpstr>Classifying Vertebrates</vt:lpstr>
      <vt:lpstr>Class Mammalia - Mammals</vt:lpstr>
      <vt:lpstr>Class Amphibia - Amphibians</vt:lpstr>
      <vt:lpstr>Class Reptilis - Reptiles</vt:lpstr>
      <vt:lpstr>Class Aves - Birds</vt:lpstr>
      <vt:lpstr>Class Osteichthyes - Bony Fish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Ducks Unlimited</dc:creator>
  <cp:lastModifiedBy>Lorène Lailler</cp:lastModifiedBy>
  <cp:revision>176</cp:revision>
  <dcterms:created xsi:type="dcterms:W3CDTF">2018-05-05T18:22:35Z</dcterms:created>
  <dcterms:modified xsi:type="dcterms:W3CDTF">2024-09-05T18:01:17Z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y fmtid="{D5CDD505-2E9C-101B-9397-08002B2CF9AE}" pid="3" name="MediaServiceImageTags">
    <vt:lpwstr/>
  </property>
</Properties>
</file>